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51"/>
  </p:notesMasterIdLst>
  <p:sldIdLst>
    <p:sldId id="256" r:id="rId2"/>
    <p:sldId id="286" r:id="rId3"/>
    <p:sldId id="292" r:id="rId4"/>
    <p:sldId id="361" r:id="rId5"/>
    <p:sldId id="362" r:id="rId6"/>
    <p:sldId id="391" r:id="rId7"/>
    <p:sldId id="509" r:id="rId8"/>
    <p:sldId id="524" r:id="rId9"/>
    <p:sldId id="529" r:id="rId10"/>
    <p:sldId id="530" r:id="rId11"/>
    <p:sldId id="532" r:id="rId12"/>
    <p:sldId id="527" r:id="rId13"/>
    <p:sldId id="531" r:id="rId14"/>
    <p:sldId id="363" r:id="rId15"/>
    <p:sldId id="364" r:id="rId16"/>
    <p:sldId id="358" r:id="rId17"/>
    <p:sldId id="365" r:id="rId18"/>
    <p:sldId id="539" r:id="rId19"/>
    <p:sldId id="538" r:id="rId20"/>
    <p:sldId id="366" r:id="rId21"/>
    <p:sldId id="359" r:id="rId22"/>
    <p:sldId id="367" r:id="rId23"/>
    <p:sldId id="368" r:id="rId24"/>
    <p:sldId id="369" r:id="rId25"/>
    <p:sldId id="370" r:id="rId26"/>
    <p:sldId id="371" r:id="rId27"/>
    <p:sldId id="372" r:id="rId28"/>
    <p:sldId id="389" r:id="rId29"/>
    <p:sldId id="390" r:id="rId30"/>
    <p:sldId id="375" r:id="rId31"/>
    <p:sldId id="376" r:id="rId32"/>
    <p:sldId id="360" r:id="rId33"/>
    <p:sldId id="377" r:id="rId34"/>
    <p:sldId id="378" r:id="rId35"/>
    <p:sldId id="379" r:id="rId36"/>
    <p:sldId id="380" r:id="rId37"/>
    <p:sldId id="383" r:id="rId38"/>
    <p:sldId id="384" r:id="rId39"/>
    <p:sldId id="385" r:id="rId40"/>
    <p:sldId id="533" r:id="rId41"/>
    <p:sldId id="534" r:id="rId42"/>
    <p:sldId id="535" r:id="rId43"/>
    <p:sldId id="536" r:id="rId44"/>
    <p:sldId id="537" r:id="rId45"/>
    <p:sldId id="386" r:id="rId46"/>
    <p:sldId id="387" r:id="rId47"/>
    <p:sldId id="388" r:id="rId48"/>
    <p:sldId id="357" r:id="rId49"/>
    <p:sldId id="33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85"/>
    <p:restoredTop sz="94740"/>
  </p:normalViewPr>
  <p:slideViewPr>
    <p:cSldViewPr snapToGrid="0" snapToObjects="1">
      <p:cViewPr varScale="1">
        <p:scale>
          <a:sx n="140" d="100"/>
          <a:sy n="140" d="100"/>
        </p:scale>
        <p:origin x="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20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04" y="105830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03366" y="1027943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Partially Sorted 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1968438" y="1581682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2726EA-B2C1-C049-A3DB-BB071B5FB2A9}"/>
              </a:ext>
            </a:extLst>
          </p:cNvPr>
          <p:cNvGrpSpPr/>
          <p:nvPr/>
        </p:nvGrpSpPr>
        <p:grpSpPr>
          <a:xfrm>
            <a:off x="1141413" y="2992463"/>
            <a:ext cx="8492353" cy="1323333"/>
            <a:chOff x="1141413" y="4490356"/>
            <a:chExt cx="8492353" cy="132333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141413" y="5361744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7182220" y="490367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4585553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7182219" y="449035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8910906" y="490367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1163440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2892126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1163440" y="452034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323010" y="4907165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6297F2-CEDE-9F47-83F3-BDD122EDD0D0}"/>
              </a:ext>
            </a:extLst>
          </p:cNvPr>
          <p:cNvCxnSpPr>
            <a:cxnSpLocks/>
          </p:cNvCxnSpPr>
          <p:nvPr/>
        </p:nvCxnSpPr>
        <p:spPr>
          <a:xfrm>
            <a:off x="2298863" y="2010335"/>
            <a:ext cx="4883356" cy="137980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9439575" y="1679017"/>
            <a:ext cx="1757851" cy="77873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Do it again with the tens digit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9F03024-2D26-EE4D-AD9C-4BBB4D816A0D}"/>
              </a:ext>
            </a:extLst>
          </p:cNvPr>
          <p:cNvCxnSpPr>
            <a:cxnSpLocks/>
          </p:cNvCxnSpPr>
          <p:nvPr/>
        </p:nvCxnSpPr>
        <p:spPr>
          <a:xfrm>
            <a:off x="3165303" y="2006848"/>
            <a:ext cx="6397519" cy="131669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C0CA3F6-3A91-F44A-AF7F-F10789203407}"/>
              </a:ext>
            </a:extLst>
          </p:cNvPr>
          <p:cNvCxnSpPr>
            <a:cxnSpLocks/>
          </p:cNvCxnSpPr>
          <p:nvPr/>
        </p:nvCxnSpPr>
        <p:spPr>
          <a:xfrm flipH="1">
            <a:off x="1955811" y="1995004"/>
            <a:ext cx="2047555" cy="157631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478603-20E2-2349-9A1D-559EA81F5FDF}"/>
              </a:ext>
            </a:extLst>
          </p:cNvPr>
          <p:cNvCxnSpPr>
            <a:cxnSpLocks/>
          </p:cNvCxnSpPr>
          <p:nvPr/>
        </p:nvCxnSpPr>
        <p:spPr>
          <a:xfrm flipH="1">
            <a:off x="1758909" y="2010335"/>
            <a:ext cx="3040962" cy="89831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B907C6-A192-1749-9C72-59B07484B6DB}"/>
              </a:ext>
            </a:extLst>
          </p:cNvPr>
          <p:cNvCxnSpPr>
            <a:cxnSpLocks/>
          </p:cNvCxnSpPr>
          <p:nvPr/>
        </p:nvCxnSpPr>
        <p:spPr>
          <a:xfrm flipH="1">
            <a:off x="3279390" y="2006848"/>
            <a:ext cx="2386921" cy="132853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7A9EB06-BDAA-9A47-B586-0725F1430FA8}"/>
              </a:ext>
            </a:extLst>
          </p:cNvPr>
          <p:cNvCxnSpPr>
            <a:cxnSpLocks/>
          </p:cNvCxnSpPr>
          <p:nvPr/>
        </p:nvCxnSpPr>
        <p:spPr>
          <a:xfrm flipH="1">
            <a:off x="4954033" y="1975873"/>
            <a:ext cx="1578718" cy="135951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EB12588-B2A4-3D4F-BA24-5F9E19DF59B7}"/>
              </a:ext>
            </a:extLst>
          </p:cNvPr>
          <p:cNvCxnSpPr>
            <a:cxnSpLocks/>
          </p:cNvCxnSpPr>
          <p:nvPr/>
        </p:nvCxnSpPr>
        <p:spPr>
          <a:xfrm>
            <a:off x="7332529" y="2006848"/>
            <a:ext cx="32110" cy="90180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E64C73E-124C-6348-BCB5-1E30E49790FD}"/>
              </a:ext>
            </a:extLst>
          </p:cNvPr>
          <p:cNvCxnSpPr>
            <a:cxnSpLocks/>
          </p:cNvCxnSpPr>
          <p:nvPr/>
        </p:nvCxnSpPr>
        <p:spPr>
          <a:xfrm flipH="1">
            <a:off x="6576850" y="2006848"/>
            <a:ext cx="1603371" cy="134668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F69C702-2DFC-3B4A-9F68-892D60A4BC2C}"/>
              </a:ext>
            </a:extLst>
          </p:cNvPr>
          <p:cNvGrpSpPr/>
          <p:nvPr/>
        </p:nvGrpSpPr>
        <p:grpSpPr>
          <a:xfrm>
            <a:off x="2100345" y="5757445"/>
            <a:ext cx="6554514" cy="331076"/>
            <a:chOff x="2743204" y="1939159"/>
            <a:chExt cx="6554514" cy="33107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82CAF53-E5F5-B241-88C1-EF1CB9837588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6CDF3D-742B-FC47-915F-942F91E4BD4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1419E93-DE66-B64C-9EF7-AF46517A2A04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7FEBC6A-BB1B-EC48-ABDF-3124252764EA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1C7997F-6DE2-AE46-BC08-B6051773BEB4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B0101C0-C910-5143-A7E9-82772ABE0B2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C27C9FB-3C65-B34C-9CE3-1B9C9C8E7E62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E2A67E-47FE-9F45-8AAA-62B0BD8F4F3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59BC926A-B586-2343-AAD0-5B038300A584}"/>
              </a:ext>
            </a:extLst>
          </p:cNvPr>
          <p:cNvSpPr/>
          <p:nvPr/>
        </p:nvSpPr>
        <p:spPr>
          <a:xfrm>
            <a:off x="1123995" y="2941401"/>
            <a:ext cx="806643" cy="8790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11312C4-2285-9947-8D3D-8D228ABAA7E1}"/>
              </a:ext>
            </a:extLst>
          </p:cNvPr>
          <p:cNvSpPr/>
          <p:nvPr/>
        </p:nvSpPr>
        <p:spPr>
          <a:xfrm>
            <a:off x="7137562" y="2928661"/>
            <a:ext cx="806643" cy="8790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2D102F5-4DC2-AF42-9F80-AE57D5870E98}"/>
              </a:ext>
            </a:extLst>
          </p:cNvPr>
          <p:cNvSpPr/>
          <p:nvPr/>
        </p:nvSpPr>
        <p:spPr>
          <a:xfrm>
            <a:off x="8867043" y="3364013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C43488-3EB3-BE41-8B78-BF7E23238B7C}"/>
              </a:ext>
            </a:extLst>
          </p:cNvPr>
          <p:cNvSpPr/>
          <p:nvPr/>
        </p:nvSpPr>
        <p:spPr>
          <a:xfrm>
            <a:off x="6278353" y="3368167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E2A3B20-3601-A449-8D3D-529ECC7E33B3}"/>
              </a:ext>
            </a:extLst>
          </p:cNvPr>
          <p:cNvSpPr/>
          <p:nvPr/>
        </p:nvSpPr>
        <p:spPr>
          <a:xfrm>
            <a:off x="4540584" y="3390578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BCF0090-099D-0247-B636-57AA9B5BE51B}"/>
              </a:ext>
            </a:extLst>
          </p:cNvPr>
          <p:cNvSpPr/>
          <p:nvPr/>
        </p:nvSpPr>
        <p:spPr>
          <a:xfrm>
            <a:off x="2838654" y="3392189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8B5CB7-4A39-B94E-9B5E-CC8A22AC6B83}"/>
              </a:ext>
            </a:extLst>
          </p:cNvPr>
          <p:cNvSpPr/>
          <p:nvPr/>
        </p:nvSpPr>
        <p:spPr>
          <a:xfrm>
            <a:off x="2073106" y="5686697"/>
            <a:ext cx="1600188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95A52FB-45EC-744A-9E27-63BAB8A3D638}"/>
              </a:ext>
            </a:extLst>
          </p:cNvPr>
          <p:cNvSpPr/>
          <p:nvPr/>
        </p:nvSpPr>
        <p:spPr>
          <a:xfrm>
            <a:off x="6240269" y="5686696"/>
            <a:ext cx="1600188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845CB64-7A1E-7646-8857-8A295706DE6A}"/>
              </a:ext>
            </a:extLst>
          </p:cNvPr>
          <p:cNvSpPr/>
          <p:nvPr/>
        </p:nvSpPr>
        <p:spPr>
          <a:xfrm>
            <a:off x="3744102" y="5686695"/>
            <a:ext cx="758196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8301661-6D07-D649-BAA4-DF515D342EB4}"/>
              </a:ext>
            </a:extLst>
          </p:cNvPr>
          <p:cNvSpPr/>
          <p:nvPr/>
        </p:nvSpPr>
        <p:spPr>
          <a:xfrm>
            <a:off x="4559425" y="5686695"/>
            <a:ext cx="786349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19DBD99-E9AE-1145-8F36-59DE1FD840DC}"/>
              </a:ext>
            </a:extLst>
          </p:cNvPr>
          <p:cNvSpPr/>
          <p:nvPr/>
        </p:nvSpPr>
        <p:spPr>
          <a:xfrm>
            <a:off x="5435857" y="5686694"/>
            <a:ext cx="750014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4AD7678-D680-514E-91B3-3F7E32B40548}"/>
              </a:ext>
            </a:extLst>
          </p:cNvPr>
          <p:cNvSpPr/>
          <p:nvPr/>
        </p:nvSpPr>
        <p:spPr>
          <a:xfrm>
            <a:off x="7918077" y="5686694"/>
            <a:ext cx="766763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71C26CF-4AED-4441-AB12-69A44BEF7DB1}"/>
              </a:ext>
            </a:extLst>
          </p:cNvPr>
          <p:cNvCxnSpPr>
            <a:cxnSpLocks/>
          </p:cNvCxnSpPr>
          <p:nvPr/>
        </p:nvCxnSpPr>
        <p:spPr>
          <a:xfrm>
            <a:off x="1902762" y="3984720"/>
            <a:ext cx="542800" cy="1578470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9A0578-0425-E74E-A0C1-EB272F7C2C4D}"/>
              </a:ext>
            </a:extLst>
          </p:cNvPr>
          <p:cNvCxnSpPr>
            <a:cxnSpLocks/>
          </p:cNvCxnSpPr>
          <p:nvPr/>
        </p:nvCxnSpPr>
        <p:spPr>
          <a:xfrm>
            <a:off x="3658635" y="3984720"/>
            <a:ext cx="373508" cy="1604399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E393C0-2021-AB45-9386-BEDE95DD1722}"/>
              </a:ext>
            </a:extLst>
          </p:cNvPr>
          <p:cNvCxnSpPr>
            <a:cxnSpLocks/>
          </p:cNvCxnSpPr>
          <p:nvPr/>
        </p:nvCxnSpPr>
        <p:spPr>
          <a:xfrm flipH="1">
            <a:off x="5009841" y="3984720"/>
            <a:ext cx="320977" cy="160439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A6D8544-AF3B-8245-84E6-2DB0706F58A0}"/>
              </a:ext>
            </a:extLst>
          </p:cNvPr>
          <p:cNvCxnSpPr>
            <a:cxnSpLocks/>
          </p:cNvCxnSpPr>
          <p:nvPr/>
        </p:nvCxnSpPr>
        <p:spPr>
          <a:xfrm flipH="1">
            <a:off x="5830285" y="3921208"/>
            <a:ext cx="508054" cy="1634861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CA12A68-66C0-FC43-B9EF-48A2B4F315DB}"/>
              </a:ext>
            </a:extLst>
          </p:cNvPr>
          <p:cNvCxnSpPr>
            <a:cxnSpLocks/>
          </p:cNvCxnSpPr>
          <p:nvPr/>
        </p:nvCxnSpPr>
        <p:spPr>
          <a:xfrm flipH="1">
            <a:off x="6842585" y="3984720"/>
            <a:ext cx="339634" cy="160439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F80938F-531A-514C-9C55-602F9C292EB3}"/>
              </a:ext>
            </a:extLst>
          </p:cNvPr>
          <p:cNvCxnSpPr>
            <a:cxnSpLocks/>
          </p:cNvCxnSpPr>
          <p:nvPr/>
        </p:nvCxnSpPr>
        <p:spPr>
          <a:xfrm flipH="1">
            <a:off x="8296193" y="3984720"/>
            <a:ext cx="612361" cy="1578470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1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04" y="105830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03366" y="810225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Partially Sorted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84DB8E92-00E8-8946-BA96-976B6A19F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21935" y="2355231"/>
                <a:ext cx="4190507" cy="1035378"/>
              </a:xfrm>
              <a:prstGeom prst="rect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/>
                  <a:t> where k is the number of maximum digits in your data. You have to do one linear pass for each digit.</a:t>
                </a: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84DB8E92-00E8-8946-BA96-976B6A19F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935" y="2355231"/>
                <a:ext cx="4190507" cy="1035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DE1BE9CF-9E47-B64B-A3AB-3387FEFC0652}"/>
              </a:ext>
            </a:extLst>
          </p:cNvPr>
          <p:cNvGrpSpPr/>
          <p:nvPr/>
        </p:nvGrpSpPr>
        <p:grpSpPr>
          <a:xfrm>
            <a:off x="2051099" y="1366298"/>
            <a:ext cx="6554514" cy="331076"/>
            <a:chOff x="2743204" y="1939159"/>
            <a:chExt cx="6554514" cy="33107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2A881E-7BAA-3344-A9B0-93DACE9D019B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34C7C25-B3C6-9D42-9784-65A22D51A764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0DB3BC8-9A2A-BC40-997E-0DDEEB5DC12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179EAE-05D9-3749-BBD6-6DD642F99862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43792A-F564-A949-A038-8C1F07E621BA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4D90812-B6F6-0D47-B403-FCB034B300A5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3CDB6E4-AD8A-DC47-AC9D-74DA781A744D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3931A1C-2543-814F-8447-04DC7D30A49A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B1893E-C8AD-D443-AC37-4C42CB0EE750}"/>
              </a:ext>
            </a:extLst>
          </p:cNvPr>
          <p:cNvGrpSpPr/>
          <p:nvPr/>
        </p:nvGrpSpPr>
        <p:grpSpPr>
          <a:xfrm>
            <a:off x="1051485" y="2109383"/>
            <a:ext cx="8521316" cy="2842138"/>
            <a:chOff x="1051485" y="2231305"/>
            <a:chExt cx="8521316" cy="284213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1312C4-2285-9947-8D3D-8D228ABAA7E1}"/>
                </a:ext>
              </a:extLst>
            </p:cNvPr>
            <p:cNvSpPr/>
            <p:nvPr/>
          </p:nvSpPr>
          <p:spPr>
            <a:xfrm>
              <a:off x="1051485" y="2231305"/>
              <a:ext cx="806643" cy="235339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FAB9EE-575D-5C43-8A04-2E1D3170A9F6}"/>
                </a:ext>
              </a:extLst>
            </p:cNvPr>
            <p:cNvGrpSpPr/>
            <p:nvPr/>
          </p:nvGrpSpPr>
          <p:grpSpPr>
            <a:xfrm>
              <a:off x="1080448" y="2277224"/>
              <a:ext cx="8492353" cy="2796219"/>
              <a:chOff x="1141413" y="2076926"/>
              <a:chExt cx="8492353" cy="279621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AA5600D-6C5F-5C4F-94B1-825D969AE88F}"/>
                  </a:ext>
                </a:extLst>
              </p:cNvPr>
              <p:cNvGrpSpPr/>
              <p:nvPr/>
            </p:nvGrpSpPr>
            <p:grpSpPr>
              <a:xfrm>
                <a:off x="1141413" y="4421200"/>
                <a:ext cx="8492353" cy="451945"/>
                <a:chOff x="1521375" y="5391809"/>
                <a:chExt cx="8492353" cy="451945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CBDE0FB-9C5E-F04B-90B4-850D3D5EAF65}"/>
                    </a:ext>
                  </a:extLst>
                </p:cNvPr>
                <p:cNvSpPr/>
                <p:nvPr/>
              </p:nvSpPr>
              <p:spPr>
                <a:xfrm>
                  <a:off x="1587069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0</a:t>
                  </a: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C2E8DA4-B31C-0F4F-843D-0E95A8652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1375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1398D4B-6C76-694C-A071-B484C7D37BB6}"/>
                    </a:ext>
                  </a:extLst>
                </p:cNvPr>
                <p:cNvSpPr/>
                <p:nvPr/>
              </p:nvSpPr>
              <p:spPr>
                <a:xfrm>
                  <a:off x="2448917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1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BA95E4F-30E4-894B-96F1-08F92C75A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3223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C4FD305-15A8-5848-BC68-35C1337E1ACD}"/>
                    </a:ext>
                  </a:extLst>
                </p:cNvPr>
                <p:cNvSpPr/>
                <p:nvPr/>
              </p:nvSpPr>
              <p:spPr>
                <a:xfrm>
                  <a:off x="3318652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91658C-AD47-C246-96E7-D922C57BB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2958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FAFF456-DB13-8F45-ACAC-ED1A34607888}"/>
                    </a:ext>
                  </a:extLst>
                </p:cNvPr>
                <p:cNvSpPr/>
                <p:nvPr/>
              </p:nvSpPr>
              <p:spPr>
                <a:xfrm>
                  <a:off x="4180500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3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E29F89B-8165-4D49-A0A3-3B6F6A832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6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01F831-05E3-AB44-A895-92EAD6E212FD}"/>
                    </a:ext>
                  </a:extLst>
                </p:cNvPr>
                <p:cNvSpPr/>
                <p:nvPr/>
              </p:nvSpPr>
              <p:spPr>
                <a:xfrm>
                  <a:off x="5037083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4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D926DBC0-5E92-3946-A16A-B12F57B81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1389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9128DE6-F99A-774A-9323-E173C710E4B4}"/>
                    </a:ext>
                  </a:extLst>
                </p:cNvPr>
                <p:cNvSpPr/>
                <p:nvPr/>
              </p:nvSpPr>
              <p:spPr>
                <a:xfrm>
                  <a:off x="5898931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5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742C1FB-BC76-764B-B723-10F2FFD44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3237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AC045D3-8649-7A4C-B9BB-CDA076FBD693}"/>
                    </a:ext>
                  </a:extLst>
                </p:cNvPr>
                <p:cNvSpPr/>
                <p:nvPr/>
              </p:nvSpPr>
              <p:spPr>
                <a:xfrm>
                  <a:off x="6768666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6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E239F71-391A-3C47-8188-5C5439AF5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2972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DEE23E2-DAA5-7145-A272-6A261B2481D4}"/>
                    </a:ext>
                  </a:extLst>
                </p:cNvPr>
                <p:cNvSpPr/>
                <p:nvPr/>
              </p:nvSpPr>
              <p:spPr>
                <a:xfrm>
                  <a:off x="7630514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7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667646A-5DEF-044A-929E-AD0FF515F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4820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C437C59-45BF-AD42-8D12-D2D02456E06C}"/>
                    </a:ext>
                  </a:extLst>
                </p:cNvPr>
                <p:cNvSpPr/>
                <p:nvPr/>
              </p:nvSpPr>
              <p:spPr>
                <a:xfrm>
                  <a:off x="8492362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8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ABFCE04-5018-D547-B120-E5A8FCBF1C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6668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0B8C8B-6924-9640-BB3A-62A711B33C30}"/>
                    </a:ext>
                  </a:extLst>
                </p:cNvPr>
                <p:cNvSpPr/>
                <p:nvPr/>
              </p:nvSpPr>
              <p:spPr>
                <a:xfrm>
                  <a:off x="9354210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9</a:t>
                  </a: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C3077CD-5D89-334B-B221-935C75FB1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88516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F8421A5-292F-F346-B3FB-D62D66EAEC32}"/>
                  </a:ext>
                </a:extLst>
              </p:cNvPr>
              <p:cNvSpPr/>
              <p:nvPr/>
            </p:nvSpPr>
            <p:spPr>
              <a:xfrm>
                <a:off x="1157107" y="4029690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29FA3434-2C71-7B41-9741-0A8A3DF012A6}"/>
                  </a:ext>
                </a:extLst>
              </p:cNvPr>
              <p:cNvSpPr/>
              <p:nvPr/>
            </p:nvSpPr>
            <p:spPr>
              <a:xfrm>
                <a:off x="8039312" y="4027844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8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8D760B94-6B55-0645-8FBF-BA7A4369107F}"/>
                  </a:ext>
                </a:extLst>
              </p:cNvPr>
              <p:cNvSpPr/>
              <p:nvPr/>
            </p:nvSpPr>
            <p:spPr>
              <a:xfrm>
                <a:off x="1157107" y="3638180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2</a:t>
                </a:r>
                <a:r>
                  <a:rPr lang="en-US" dirty="0">
                    <a:solidFill>
                      <a:schemeClr val="accent5"/>
                    </a:solidFill>
                  </a:rPr>
                  <a:t>4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21792AD-609E-F145-A2BF-549CF74AF863}"/>
                  </a:ext>
                </a:extLst>
              </p:cNvPr>
              <p:cNvSpPr/>
              <p:nvPr/>
            </p:nvSpPr>
            <p:spPr>
              <a:xfrm>
                <a:off x="1161964" y="325537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4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2B29330-437F-8947-916F-7E582E6A64B7}"/>
                  </a:ext>
                </a:extLst>
              </p:cNvPr>
              <p:cNvSpPr/>
              <p:nvPr/>
            </p:nvSpPr>
            <p:spPr>
              <a:xfrm>
                <a:off x="1161316" y="2872578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6</a:t>
                </a:r>
                <a:r>
                  <a:rPr lang="en-US" dirty="0">
                    <a:solidFill>
                      <a:schemeClr val="accent5"/>
                    </a:solidFill>
                  </a:rPr>
                  <a:t>6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9EC8E0F-DA2A-4441-84C8-99799E757DF9}"/>
                  </a:ext>
                </a:extLst>
              </p:cNvPr>
              <p:cNvSpPr/>
              <p:nvPr/>
            </p:nvSpPr>
            <p:spPr>
              <a:xfrm>
                <a:off x="2010031" y="4044613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1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BE87C52-823A-6B4A-A1AB-D03ED5C821B3}"/>
                  </a:ext>
                </a:extLst>
              </p:cNvPr>
              <p:cNvSpPr/>
              <p:nvPr/>
            </p:nvSpPr>
            <p:spPr>
              <a:xfrm>
                <a:off x="1157107" y="2470513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F305AD84-6681-B64C-9F91-9142FA678A14}"/>
                  </a:ext>
                </a:extLst>
              </p:cNvPr>
              <p:cNvSpPr/>
              <p:nvPr/>
            </p:nvSpPr>
            <p:spPr>
              <a:xfrm>
                <a:off x="1157107" y="2076926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9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08D7FB5-8E5E-F245-AA7D-746A1EC711D3}"/>
                </a:ext>
              </a:extLst>
            </p:cNvPr>
            <p:cNvSpPr/>
            <p:nvPr/>
          </p:nvSpPr>
          <p:spPr>
            <a:xfrm>
              <a:off x="1907148" y="4219434"/>
              <a:ext cx="806643" cy="36526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7421054-F04D-8A4A-ACEF-952EC484D062}"/>
                </a:ext>
              </a:extLst>
            </p:cNvPr>
            <p:cNvSpPr/>
            <p:nvPr/>
          </p:nvSpPr>
          <p:spPr>
            <a:xfrm>
              <a:off x="7943511" y="4219434"/>
              <a:ext cx="806643" cy="36526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AEA9D6-AA8F-3643-9D52-B5B0507D188B}"/>
              </a:ext>
            </a:extLst>
          </p:cNvPr>
          <p:cNvGrpSpPr/>
          <p:nvPr/>
        </p:nvGrpSpPr>
        <p:grpSpPr>
          <a:xfrm>
            <a:off x="3048653" y="6057742"/>
            <a:ext cx="6625250" cy="457449"/>
            <a:chOff x="2076743" y="5769178"/>
            <a:chExt cx="6625250" cy="45744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2866BD7-71DB-0640-BA0B-0C0C4CC085B7}"/>
                </a:ext>
              </a:extLst>
            </p:cNvPr>
            <p:cNvGrpSpPr/>
            <p:nvPr/>
          </p:nvGrpSpPr>
          <p:grpSpPr>
            <a:xfrm>
              <a:off x="2105621" y="5829883"/>
              <a:ext cx="6554514" cy="331076"/>
              <a:chOff x="2743204" y="1939159"/>
              <a:chExt cx="6554514" cy="33107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0746C5A-4F78-2049-8073-C41B5367B253}"/>
                  </a:ext>
                </a:extLst>
              </p:cNvPr>
              <p:cNvSpPr/>
              <p:nvPr/>
            </p:nvSpPr>
            <p:spPr>
              <a:xfrm>
                <a:off x="2743204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DEE86D4-DADD-8147-9726-33983237A567}"/>
                  </a:ext>
                </a:extLst>
              </p:cNvPr>
              <p:cNvSpPr/>
              <p:nvPr/>
            </p:nvSpPr>
            <p:spPr>
              <a:xfrm>
                <a:off x="3581404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2</a:t>
                </a:r>
                <a:r>
                  <a:rPr lang="en-US" dirty="0">
                    <a:solidFill>
                      <a:schemeClr val="accent5"/>
                    </a:solidFill>
                  </a:rPr>
                  <a:t>4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DD2757A-FDF1-7A4E-AF1D-75CFED04C8A5}"/>
                  </a:ext>
                </a:extLst>
              </p:cNvPr>
              <p:cNvSpPr/>
              <p:nvPr/>
            </p:nvSpPr>
            <p:spPr>
              <a:xfrm>
                <a:off x="4410408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4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08F35AA-D16B-0C4B-802D-29E9F280E4B3}"/>
                  </a:ext>
                </a:extLst>
              </p:cNvPr>
              <p:cNvSpPr/>
              <p:nvPr/>
            </p:nvSpPr>
            <p:spPr>
              <a:xfrm>
                <a:off x="5248608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6</a:t>
                </a:r>
                <a:r>
                  <a:rPr lang="en-US" dirty="0">
                    <a:solidFill>
                      <a:schemeClr val="accent5"/>
                    </a:solidFill>
                  </a:rPr>
                  <a:t>6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F88A7E6-F305-4F49-8391-022FBB7B1293}"/>
                  </a:ext>
                </a:extLst>
              </p:cNvPr>
              <p:cNvSpPr/>
              <p:nvPr/>
            </p:nvSpPr>
            <p:spPr>
              <a:xfrm>
                <a:off x="6074983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E3B7615-BC3E-3447-9667-2C5CE9B8E0A0}"/>
                  </a:ext>
                </a:extLst>
              </p:cNvPr>
              <p:cNvSpPr/>
              <p:nvPr/>
            </p:nvSpPr>
            <p:spPr>
              <a:xfrm>
                <a:off x="6913183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9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5A051A1-12EC-954B-95FA-A70B58519F1E}"/>
                  </a:ext>
                </a:extLst>
              </p:cNvPr>
              <p:cNvSpPr/>
              <p:nvPr/>
            </p:nvSpPr>
            <p:spPr>
              <a:xfrm>
                <a:off x="7742187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1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DED9E99-5E61-BE45-8F10-1E97F387BEB3}"/>
                  </a:ext>
                </a:extLst>
              </p:cNvPr>
              <p:cNvSpPr/>
              <p:nvPr/>
            </p:nvSpPr>
            <p:spPr>
              <a:xfrm>
                <a:off x="8580387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8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10DC6B2-0AEF-4B43-9F13-5EA63DE967D2}"/>
                </a:ext>
              </a:extLst>
            </p:cNvPr>
            <p:cNvSpPr/>
            <p:nvPr/>
          </p:nvSpPr>
          <p:spPr>
            <a:xfrm>
              <a:off x="2076743" y="5774142"/>
              <a:ext cx="4973339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0139A73-5178-CE47-B7FE-473F518BA53E}"/>
                </a:ext>
              </a:extLst>
            </p:cNvPr>
            <p:cNvSpPr/>
            <p:nvPr/>
          </p:nvSpPr>
          <p:spPr>
            <a:xfrm>
              <a:off x="7087673" y="5774142"/>
              <a:ext cx="783191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D85DCBE-B3B8-8742-9822-FA4E2117F6B2}"/>
                </a:ext>
              </a:extLst>
            </p:cNvPr>
            <p:cNvSpPr/>
            <p:nvPr/>
          </p:nvSpPr>
          <p:spPr>
            <a:xfrm>
              <a:off x="7918802" y="5769178"/>
              <a:ext cx="783191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55353CF3-1F64-3E44-BC59-4837C9E16484}"/>
              </a:ext>
            </a:extLst>
          </p:cNvPr>
          <p:cNvSpPr txBox="1">
            <a:spLocks/>
          </p:cNvSpPr>
          <p:nvPr/>
        </p:nvSpPr>
        <p:spPr>
          <a:xfrm>
            <a:off x="1218935" y="6066795"/>
            <a:ext cx="1732498" cy="41778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i="1" dirty="0"/>
              <a:t>Final Sorted List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51080D3-F9A1-9540-A251-26C49CEB7AF2}"/>
              </a:ext>
            </a:extLst>
          </p:cNvPr>
          <p:cNvCxnSpPr>
            <a:cxnSpLocks/>
          </p:cNvCxnSpPr>
          <p:nvPr/>
        </p:nvCxnSpPr>
        <p:spPr>
          <a:xfrm>
            <a:off x="1813473" y="4620445"/>
            <a:ext cx="1372696" cy="123714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14D9873-B0A0-D54C-AAE8-1AAEF0A44764}"/>
              </a:ext>
            </a:extLst>
          </p:cNvPr>
          <p:cNvCxnSpPr>
            <a:cxnSpLocks/>
          </p:cNvCxnSpPr>
          <p:nvPr/>
        </p:nvCxnSpPr>
        <p:spPr>
          <a:xfrm>
            <a:off x="2812031" y="4300396"/>
            <a:ext cx="5607692" cy="1656784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D2F68C2-6609-2E4F-A9D0-DD7C327F7552}"/>
              </a:ext>
            </a:extLst>
          </p:cNvPr>
          <p:cNvCxnSpPr>
            <a:cxnSpLocks/>
          </p:cNvCxnSpPr>
          <p:nvPr/>
        </p:nvCxnSpPr>
        <p:spPr>
          <a:xfrm>
            <a:off x="8710953" y="4620445"/>
            <a:ext cx="342512" cy="1336735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81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6723"/>
            <a:ext cx="9905998" cy="603309"/>
          </a:xfrm>
        </p:spPr>
        <p:txBody>
          <a:bodyPr/>
          <a:lstStyle/>
          <a:p>
            <a:pPr algn="ctr"/>
            <a:r>
              <a:rPr lang="en-US" dirty="0"/>
              <a:t>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39399" y="1020869"/>
            <a:ext cx="4728305" cy="4918842"/>
          </a:xfr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getDigit</a:t>
            </a:r>
            <a:r>
              <a:rPr lang="en-US" sz="1600" dirty="0">
                <a:solidFill>
                  <a:schemeClr val="bg1"/>
                </a:solidFill>
              </a:rPr>
              <a:t>(n, b, 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(n // b ** k) % b  # pulls the selected digit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mkBlanks</a:t>
            </a:r>
            <a:r>
              <a:rPr lang="en-US" sz="1600" dirty="0">
                <a:solidFill>
                  <a:schemeClr val="bg1"/>
                </a:solidFill>
              </a:rPr>
              <a:t>(k):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[ [] 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range(k) ]  # create buckets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split</a:t>
            </a:r>
            <a:r>
              <a:rPr lang="en-US" sz="1600" dirty="0">
                <a:solidFill>
                  <a:schemeClr val="bg1"/>
                </a:solidFill>
              </a:rPr>
              <a:t>(l, b, 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x = </a:t>
            </a:r>
            <a:r>
              <a:rPr lang="en-US" sz="1600" dirty="0" err="1">
                <a:solidFill>
                  <a:schemeClr val="bg1"/>
                </a:solidFill>
              </a:rPr>
              <a:t>mkBlanks</a:t>
            </a:r>
            <a:r>
              <a:rPr lang="en-US" sz="1600" dirty="0">
                <a:solidFill>
                  <a:schemeClr val="bg1"/>
                </a:solidFill>
              </a:rPr>
              <a:t>(b)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l: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x[</a:t>
            </a:r>
            <a:r>
              <a:rPr lang="en-US" sz="1600" dirty="0" err="1">
                <a:solidFill>
                  <a:schemeClr val="bg1"/>
                </a:solidFill>
              </a:rPr>
              <a:t>getDigit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, b, k)].append(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  #add to bucket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x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merge</a:t>
            </a:r>
            <a:r>
              <a:rPr lang="en-US" sz="1600" dirty="0">
                <a:solidFill>
                  <a:schemeClr val="bg1"/>
                </a:solidFill>
              </a:rPr>
              <a:t>(x): # concatenate lists back in order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l = []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sublist</a:t>
            </a:r>
            <a:r>
              <a:rPr lang="en-US" sz="1600" dirty="0">
                <a:solidFill>
                  <a:schemeClr val="bg1"/>
                </a:solidFill>
              </a:rPr>
              <a:t> in x: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for item in </a:t>
            </a:r>
            <a:r>
              <a:rPr lang="en-US" sz="1600" dirty="0" err="1">
                <a:solidFill>
                  <a:schemeClr val="bg1"/>
                </a:solidFill>
              </a:rPr>
              <a:t>sublist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   </a:t>
            </a:r>
            <a:r>
              <a:rPr lang="en-US" sz="1600" dirty="0" err="1">
                <a:solidFill>
                  <a:schemeClr val="bg1"/>
                </a:solidFill>
              </a:rPr>
              <a:t>l.append</a:t>
            </a:r>
            <a:r>
              <a:rPr lang="en-US" sz="1600" dirty="0">
                <a:solidFill>
                  <a:schemeClr val="bg1"/>
                </a:solidFill>
              </a:rPr>
              <a:t>(item)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35408-BF75-0640-88F7-E904A117345E}"/>
              </a:ext>
            </a:extLst>
          </p:cNvPr>
          <p:cNvSpPr txBox="1">
            <a:spLocks/>
          </p:cNvSpPr>
          <p:nvPr/>
        </p:nvSpPr>
        <p:spPr>
          <a:xfrm>
            <a:off x="5905225" y="1876096"/>
            <a:ext cx="5817476" cy="288794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maxAbs</a:t>
            </a:r>
            <a:r>
              <a:rPr lang="en-US" sz="1600" dirty="0">
                <a:solidFill>
                  <a:schemeClr val="bg1"/>
                </a:solidFill>
              </a:rPr>
              <a:t>(l):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max(abs(x) for x in l)  # largest abs value element of a list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radixSort</a:t>
            </a:r>
            <a:r>
              <a:rPr lang="en-US" sz="1600" dirty="0">
                <a:solidFill>
                  <a:schemeClr val="bg1"/>
                </a:solidFill>
              </a:rPr>
              <a:t>(l, b):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passes = </a:t>
            </a:r>
            <a:r>
              <a:rPr lang="en-US" sz="1600" dirty="0" err="1">
                <a:solidFill>
                  <a:schemeClr val="bg1"/>
                </a:solidFill>
              </a:rPr>
              <a:t>int</a:t>
            </a:r>
            <a:r>
              <a:rPr lang="en-US" sz="1600" dirty="0">
                <a:solidFill>
                  <a:schemeClr val="bg1"/>
                </a:solidFill>
              </a:rPr>
              <a:t>(log(</a:t>
            </a:r>
            <a:r>
              <a:rPr lang="en-US" sz="1600" dirty="0" err="1">
                <a:solidFill>
                  <a:schemeClr val="bg1"/>
                </a:solidFill>
              </a:rPr>
              <a:t>maxAbs</a:t>
            </a:r>
            <a:r>
              <a:rPr lang="en-US" sz="1600" dirty="0">
                <a:solidFill>
                  <a:schemeClr val="bg1"/>
                </a:solidFill>
              </a:rPr>
              <a:t>(l), b) + 1)  # How many passes to do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 = list(l)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range(passes):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t = merge(split(t, b,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t</a:t>
            </a:r>
          </a:p>
          <a:p>
            <a:pPr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6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Back to </a:t>
            </a:r>
            <a:r>
              <a:rPr lang="en-US" dirty="0" err="1"/>
              <a:t>VeB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70588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Developing a Fast Set Data-Structure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31275" y="1489842"/>
            <a:ext cx="8757745" cy="45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Overall Approach: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1. First look at overall idea </a:t>
            </a:r>
            <a:r>
              <a:rPr lang="en-US" sz="2000" b="1" i="1"/>
              <a:t>of exploiting </a:t>
            </a:r>
            <a:r>
              <a:rPr lang="en-US" sz="2000" b="1" i="1" dirty="0"/>
              <a:t>bit representations to make faster trees.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2. Then, look at a first implementation of a 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 (proto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 that has a few problems)</a:t>
            </a:r>
            <a:br>
              <a:rPr lang="en-US" sz="2000" b="1" i="1" dirty="0"/>
            </a:b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3. Finally, fix those problems and finalize our implementation (proper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61909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19807" y="1671146"/>
            <a:ext cx="7116736" cy="331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Our Data Structure will support the operations, given a set of integers: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Search(</a:t>
            </a:r>
            <a:r>
              <a:rPr lang="en-US" sz="2000" b="1" i="1" dirty="0" err="1"/>
              <a:t>i</a:t>
            </a:r>
            <a:r>
              <a:rPr lang="en-US" sz="2000" b="1" i="1" dirty="0"/>
              <a:t>):		return true </a:t>
            </a:r>
            <a:r>
              <a:rPr lang="en-US" sz="2000" b="1" i="1" dirty="0" err="1"/>
              <a:t>iff</a:t>
            </a:r>
            <a:r>
              <a:rPr lang="en-US" sz="2000" b="1" i="1" dirty="0"/>
              <a:t> </a:t>
            </a:r>
            <a:r>
              <a:rPr lang="en-US" sz="2000" b="1" i="1" dirty="0" err="1"/>
              <a:t>i</a:t>
            </a:r>
            <a:r>
              <a:rPr lang="en-US" sz="2000" b="1" i="1" dirty="0"/>
              <a:t> is in the set</a:t>
            </a:r>
            <a:br>
              <a:rPr lang="en-US" sz="2000" b="1" i="1" dirty="0"/>
            </a:br>
            <a:r>
              <a:rPr lang="en-US" sz="2000" b="1" i="1" dirty="0"/>
              <a:t>Insert(</a:t>
            </a:r>
            <a:r>
              <a:rPr lang="en-US" sz="2000" b="1" i="1" dirty="0" err="1"/>
              <a:t>i</a:t>
            </a:r>
            <a:r>
              <a:rPr lang="en-US" sz="2000" b="1" i="1" dirty="0"/>
              <a:t>):		insert </a:t>
            </a:r>
            <a:r>
              <a:rPr lang="en-US" sz="2000" b="1" i="1" dirty="0" err="1"/>
              <a:t>i</a:t>
            </a:r>
            <a:r>
              <a:rPr lang="en-US" sz="2000" b="1" i="1" dirty="0"/>
              <a:t> into the set (no duplicates)</a:t>
            </a:r>
            <a:br>
              <a:rPr lang="en-US" sz="2000" b="1" i="1" dirty="0"/>
            </a:br>
            <a:r>
              <a:rPr lang="en-US" sz="2000" b="1" i="1" dirty="0"/>
              <a:t>Delete(</a:t>
            </a:r>
            <a:r>
              <a:rPr lang="en-US" sz="2000" b="1" i="1" dirty="0" err="1"/>
              <a:t>i</a:t>
            </a:r>
            <a:r>
              <a:rPr lang="en-US" sz="2000" b="1" i="1" dirty="0"/>
              <a:t>):		delete </a:t>
            </a:r>
            <a:r>
              <a:rPr lang="en-US" sz="2000" b="1" i="1" dirty="0" err="1"/>
              <a:t>i</a:t>
            </a:r>
            <a:r>
              <a:rPr lang="en-US" sz="2000" b="1" i="1" dirty="0"/>
              <a:t> from the set</a:t>
            </a:r>
            <a:br>
              <a:rPr lang="en-US" sz="2000" b="1" i="1" dirty="0"/>
            </a:br>
            <a:r>
              <a:rPr lang="en-US" sz="2000" b="1" i="1" dirty="0"/>
              <a:t>Minimum()	return minimum element in the set</a:t>
            </a:r>
            <a:br>
              <a:rPr lang="en-US" sz="2000" b="1" i="1" dirty="0"/>
            </a:br>
            <a:r>
              <a:rPr lang="en-US" sz="2000" b="1" i="1" dirty="0"/>
              <a:t>Maximum()	return maximum element in the set</a:t>
            </a:r>
            <a:br>
              <a:rPr lang="en-US" sz="2000" b="1" i="1" dirty="0"/>
            </a:br>
            <a:r>
              <a:rPr lang="en-US" sz="2000" b="1" i="1" dirty="0"/>
              <a:t>Successor(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largest element in the set</a:t>
            </a:r>
            <a:br>
              <a:rPr lang="en-US" sz="2000" b="1" i="1" dirty="0"/>
            </a:br>
            <a:r>
              <a:rPr lang="en-US" sz="2000" b="1" i="1" dirty="0"/>
              <a:t>Predecessor(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smallest element in the 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B6D44B-1DB0-FE43-B1C9-B301FBDC530B}"/>
              </a:ext>
            </a:extLst>
          </p:cNvPr>
          <p:cNvSpPr txBox="1">
            <a:spLocks/>
          </p:cNvSpPr>
          <p:nvPr/>
        </p:nvSpPr>
        <p:spPr>
          <a:xfrm>
            <a:off x="7835462" y="2593427"/>
            <a:ext cx="4131798" cy="20574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>
                <a:solidFill>
                  <a:sysClr val="windowText" lastClr="000000"/>
                </a:solidFill>
              </a:rPr>
              <a:t>Two variables of interest: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n: </a:t>
            </a:r>
            <a:r>
              <a:rPr lang="en-US" sz="2000" i="1" dirty="0">
                <a:solidFill>
                  <a:sysClr val="windowText" lastClr="000000"/>
                </a:solidFill>
              </a:rPr>
              <a:t>Number of elements in the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u:</a:t>
            </a:r>
            <a:r>
              <a:rPr lang="en-US" sz="2000" i="1" dirty="0">
                <a:solidFill>
                  <a:sysClr val="windowText" lastClr="000000"/>
                </a:solidFill>
              </a:rPr>
              <a:t> Universe size (all elements in set must be contained within [0 .. u-1]</a:t>
            </a:r>
          </a:p>
        </p:txBody>
      </p:sp>
    </p:spTree>
    <p:extLst>
      <p:ext uri="{BB962C8B-B14F-4D97-AF65-F5344CB8AC3E}">
        <p14:creationId xmlns:p14="http://schemas.microsoft.com/office/powerpoint/2010/main" val="4148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Super-Imposing Bits and Sqrt(u) Runtimes</a:t>
            </a:r>
          </a:p>
        </p:txBody>
      </p:sp>
    </p:spTree>
    <p:extLst>
      <p:ext uri="{BB962C8B-B14F-4D97-AF65-F5344CB8AC3E}">
        <p14:creationId xmlns:p14="http://schemas.microsoft.com/office/powerpoint/2010/main" val="388810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830854" y="4337462"/>
            <a:ext cx="6718017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</a:t>
            </a: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98" b="3229"/>
          <a:stretch/>
        </p:blipFill>
        <p:spPr>
          <a:xfrm>
            <a:off x="4830855" y="3538727"/>
            <a:ext cx="6640909" cy="71323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649014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Initial idea: Initialize an array of bits. A[</a:t>
            </a:r>
            <a:r>
              <a:rPr lang="en-US" sz="1800" i="1" dirty="0" err="1"/>
              <a:t>i</a:t>
            </a:r>
            <a:r>
              <a:rPr lang="en-US" sz="1800" i="1" dirty="0"/>
              <a:t>] is set to 1 </a:t>
            </a:r>
            <a:r>
              <a:rPr lang="en-US" sz="1800" i="1" dirty="0" err="1"/>
              <a:t>iff</a:t>
            </a:r>
            <a:r>
              <a:rPr lang="en-U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is currently inserted into the set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accent1"/>
                </a:solidFill>
              </a:rPr>
              <a:t>   insert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delete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search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/>
              <a:t>   </a:t>
            </a:r>
            <a:r>
              <a:rPr lang="en-US" sz="1600" i="1" dirty="0">
                <a:solidFill>
                  <a:schemeClr val="accent4"/>
                </a:solidFill>
              </a:rPr>
              <a:t>predecessor / successor</a:t>
            </a:r>
            <a:br>
              <a:rPr lang="en-US" sz="1600" i="1" dirty="0">
                <a:solidFill>
                  <a:schemeClr val="accent4"/>
                </a:solidFill>
              </a:rPr>
            </a:br>
            <a:r>
              <a:rPr lang="en-US" sz="1600" i="1" dirty="0">
                <a:solidFill>
                  <a:schemeClr val="accent4"/>
                </a:solidFill>
              </a:rPr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4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033554" y="4431738"/>
            <a:ext cx="6718017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</a:t>
            </a:r>
            <a:endParaRPr lang="en-US" sz="1600" b="1" i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402126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Create some higher level nodes, each one tells if you if something in it’s “group” is in the set or not. Check these nodes first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accent1"/>
                </a:solidFill>
              </a:rPr>
              <a:t>   insert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delete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search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/>
              <a:t>   </a:t>
            </a:r>
            <a:r>
              <a:rPr lang="en-US" sz="1600" i="1" dirty="0">
                <a:solidFill>
                  <a:schemeClr val="accent4"/>
                </a:solidFill>
              </a:rPr>
              <a:t>predecessor / successor</a:t>
            </a:r>
            <a:br>
              <a:rPr lang="en-US" sz="1600" i="1" dirty="0">
                <a:solidFill>
                  <a:schemeClr val="accent4"/>
                </a:solidFill>
              </a:rPr>
            </a:br>
            <a:r>
              <a:rPr lang="en-US" sz="1600" i="1" dirty="0">
                <a:solidFill>
                  <a:schemeClr val="accent4"/>
                </a:solidFill>
              </a:rPr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847B67F-A035-AE40-9CAB-8854D303E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34"/>
          <a:stretch/>
        </p:blipFill>
        <p:spPr>
          <a:xfrm>
            <a:off x="5150895" y="2743200"/>
            <a:ext cx="6640909" cy="15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2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503821" y="5626766"/>
            <a:ext cx="6052456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 Arrows show traversal of predecessor(14)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463" y="1637211"/>
            <a:ext cx="6640909" cy="39682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731310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Internal nodes represent where or not at least one element from that range is in the set. 0 if none.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   insert</a:t>
            </a:r>
            <a:br>
              <a:rPr lang="en-US" sz="1600" i="1" dirty="0"/>
            </a:br>
            <a:r>
              <a:rPr lang="en-US" sz="1600" i="1" dirty="0"/>
              <a:t>   delete</a:t>
            </a:r>
            <a:br>
              <a:rPr lang="en-US" sz="1600" i="1" dirty="0"/>
            </a:br>
            <a:r>
              <a:rPr lang="en-US" sz="1600" i="1" dirty="0"/>
              <a:t>   search</a:t>
            </a:r>
            <a:br>
              <a:rPr lang="en-US" sz="1600" i="1" dirty="0"/>
            </a:br>
            <a:r>
              <a:rPr lang="en-US" sz="1600" i="1" dirty="0"/>
              <a:t>   predecessor / successor</a:t>
            </a:r>
            <a:br>
              <a:rPr lang="en-US" sz="1600" i="1" dirty="0"/>
            </a:br>
            <a:r>
              <a:rPr lang="en-US" sz="1600" i="1" dirty="0"/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5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Advanced Tree Structures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130566" y="1844566"/>
            <a:ext cx="5264287" cy="423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In this deck we will look at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Constant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i="1" dirty="0"/>
                  <a:t>Super impose a tree of with branching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800" i="1" dirty="0"/>
                  <a:t>. Tree will always have height 2!!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927C7FC-8344-FE48-8827-9DC7DF14D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4" y="1734411"/>
            <a:ext cx="5420848" cy="196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9F997-4013-4A42-A5EE-C508529C9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60" y="4058191"/>
            <a:ext cx="5762690" cy="2168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Here we have 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br>
                  <a:rPr lang="en-US" sz="1600" b="0" i="1" dirty="0">
                    <a:latin typeface="Cambria Math" panose="02040503050406030204" pitchFamily="18" charset="0"/>
                  </a:rPr>
                </a:br>
                <a:endParaRPr lang="en-US" sz="1600" i="1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  <a:blipFill>
                <a:blip r:embed="rId5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88E2ED-6586-9A4D-9543-6898F695BA5B}"/>
              </a:ext>
            </a:extLst>
          </p:cNvPr>
          <p:cNvSpPr txBox="1">
            <a:spLocks/>
          </p:cNvSpPr>
          <p:nvPr/>
        </p:nvSpPr>
        <p:spPr>
          <a:xfrm>
            <a:off x="1965720" y="4864510"/>
            <a:ext cx="2963573" cy="136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 reality, don’t need root node. Store second layer as array called </a:t>
            </a:r>
            <a:r>
              <a:rPr lang="en-US" sz="1600" b="1" i="1" u="sng" dirty="0"/>
              <a:t>summary</a:t>
            </a:r>
            <a:r>
              <a:rPr lang="en-US" sz="1600" i="1" dirty="0"/>
              <a:t>. How do we implement each operation??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Seems slower because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, but this gives us the key idea of </a:t>
                </a:r>
                <a:r>
                  <a:rPr lang="en-US" sz="1600" i="1" dirty="0" err="1"/>
                  <a:t>vEB</a:t>
                </a:r>
                <a:r>
                  <a:rPr lang="en-US" sz="1600" i="1" dirty="0"/>
                  <a:t> trees, so still good to make note of!!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  <a:blipFill>
                <a:blip r:embed="rId6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596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10542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 Recursive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32110" y="1089328"/>
            <a:ext cx="5607730" cy="80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A recursive structure</a:t>
            </a:r>
            <a:r>
              <a:rPr lang="en-US" sz="1600" i="1" dirty="0"/>
              <a:t>: Same idea but recursive, shrink the universe by sqrt(u) at each level of recursion until we hit some minimum size.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85CE3-E283-BC46-8F9B-ED7362A6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1" y="1949753"/>
            <a:ext cx="5420848" cy="1966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Solving the target recurrence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We 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600" b="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Case 2 of the master theorem gives: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back in to get: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lang="en-US" sz="1600" b="1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1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𝐥𝐠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𝐥𝐠</m:t>
                              </m:r>
                            </m:fName>
                            <m:e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b="1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blipFill>
                <a:blip r:embed="rId3"/>
                <a:stretch>
                  <a:fillRect l="-55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we want to shrink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</m:oMath>
                </a14:m>
                <a:r>
                  <a:rPr lang="en-US" sz="1600" i="1" dirty="0"/>
                  <a:t> on each step and do constant additional work. We will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runtimes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  <a:blipFill>
                <a:blip r:embed="rId4"/>
                <a:stretch>
                  <a:fillRect l="-532" r="-1064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/>
                  <a:t> for some k (will relax this later)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br>
                  <a:rPr lang="en-US" sz="1600" i="1" dirty="0"/>
                </a:br>
                <a:r>
                  <a:rPr lang="en-US" sz="1600" i="1" dirty="0"/>
                  <a:t>Let’s aim for the recurrence: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414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Addressing Clusters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748" y="1100105"/>
            <a:ext cx="5614484" cy="89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We can use some simple arithmetic operations to address specific clusters and elements within clusters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10241-EFE6-9F49-8CE4-67BCC68C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2" y="1846383"/>
            <a:ext cx="5555041" cy="201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14FA3-CDA9-2642-AE1C-3D3BC7B15AA4}"/>
              </a:ext>
            </a:extLst>
          </p:cNvPr>
          <p:cNvSpPr txBox="1">
            <a:spLocks/>
          </p:cNvSpPr>
          <p:nvPr/>
        </p:nvSpPr>
        <p:spPr>
          <a:xfrm>
            <a:off x="664398" y="4599601"/>
            <a:ext cx="2245057" cy="79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Where x is the index of A we are want to traverse to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922A3F-9804-1744-ABA2-FAED97EC8A46}"/>
              </a:ext>
            </a:extLst>
          </p:cNvPr>
          <p:cNvCxnSpPr>
            <a:cxnSpLocks/>
          </p:cNvCxnSpPr>
          <p:nvPr/>
        </p:nvCxnSpPr>
        <p:spPr>
          <a:xfrm flipV="1">
            <a:off x="1945180" y="4098175"/>
            <a:ext cx="349134" cy="50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Note that we have the identity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E8A101-BAB2-0440-AC4C-1359A0B4B089}"/>
              </a:ext>
            </a:extLst>
          </p:cNvPr>
          <p:cNvCxnSpPr>
            <a:cxnSpLocks/>
          </p:cNvCxnSpPr>
          <p:nvPr/>
        </p:nvCxnSpPr>
        <p:spPr>
          <a:xfrm flipH="1" flipV="1">
            <a:off x="3824930" y="4098176"/>
            <a:ext cx="98677" cy="1698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Example: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4=3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+3=4+3=7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AACB676-54BC-3B46-9537-4BB09AAF8C24}"/>
              </a:ext>
            </a:extLst>
          </p:cNvPr>
          <p:cNvSpPr txBox="1">
            <a:spLocks/>
          </p:cNvSpPr>
          <p:nvPr/>
        </p:nvSpPr>
        <p:spPr>
          <a:xfrm>
            <a:off x="6778303" y="1209128"/>
            <a:ext cx="4800037" cy="653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Note in example below, index 7 is in cluster 1 and index 3 within cluster 1</a:t>
            </a:r>
          </a:p>
        </p:txBody>
      </p:sp>
    </p:spTree>
    <p:extLst>
      <p:ext uri="{BB962C8B-B14F-4D97-AF65-F5344CB8AC3E}">
        <p14:creationId xmlns:p14="http://schemas.microsoft.com/office/powerpoint/2010/main" val="189111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141412" y="1183026"/>
            <a:ext cx="10016835" cy="696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/>
              <a:t>A first attempt at a node structure for a recursive </a:t>
            </a:r>
            <a:r>
              <a:rPr lang="en-US" sz="2000" b="1" i="1" dirty="0" err="1"/>
              <a:t>vEB</a:t>
            </a:r>
            <a:r>
              <a:rPr lang="en-US" sz="2000" b="1" i="1" dirty="0"/>
              <a:t>-Tree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FE5CF-5FFD-1E47-9876-61D4CB7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34" y="1740372"/>
            <a:ext cx="8220989" cy="26510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E988BF-AD9D-6A4E-89EF-F7A55980A41C}"/>
              </a:ext>
            </a:extLst>
          </p:cNvPr>
          <p:cNvSpPr txBox="1">
            <a:spLocks/>
          </p:cNvSpPr>
          <p:nvPr/>
        </p:nvSpPr>
        <p:spPr>
          <a:xfrm>
            <a:off x="83126" y="2973033"/>
            <a:ext cx="1886990" cy="95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We store the universe size (e.g., u=16 in previous slide)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17F976-03E7-A642-A677-2E5F9B9F89E4}"/>
              </a:ext>
            </a:extLst>
          </p:cNvPr>
          <p:cNvCxnSpPr>
            <a:cxnSpLocks/>
          </p:cNvCxnSpPr>
          <p:nvPr/>
        </p:nvCxnSpPr>
        <p:spPr>
          <a:xfrm flipV="1">
            <a:off x="1152478" y="2618509"/>
            <a:ext cx="817638" cy="354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B3EAE-1478-874C-94C4-35EE3663C280}"/>
              </a:ext>
            </a:extLst>
          </p:cNvPr>
          <p:cNvSpPr txBox="1">
            <a:spLocks/>
          </p:cNvSpPr>
          <p:nvPr/>
        </p:nvSpPr>
        <p:spPr>
          <a:xfrm>
            <a:off x="1241365" y="5644190"/>
            <a:ext cx="2474423" cy="108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summary stores information about whether each cluster contains at least one element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1FFD4C-E079-7E48-984C-030093509778}"/>
              </a:ext>
            </a:extLst>
          </p:cNvPr>
          <p:cNvCxnSpPr>
            <a:cxnSpLocks/>
          </p:cNvCxnSpPr>
          <p:nvPr/>
        </p:nvCxnSpPr>
        <p:spPr>
          <a:xfrm flipV="1">
            <a:off x="2478576" y="4505498"/>
            <a:ext cx="854828" cy="1138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7684CC-8C71-774E-9917-0A09550C627E}"/>
              </a:ext>
            </a:extLst>
          </p:cNvPr>
          <p:cNvSpPr txBox="1">
            <a:spLocks/>
          </p:cNvSpPr>
          <p:nvPr/>
        </p:nvSpPr>
        <p:spPr>
          <a:xfrm>
            <a:off x="3931919" y="5020735"/>
            <a:ext cx="2962101" cy="1246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These clusters recursively store Proto-</a:t>
            </a:r>
            <a:r>
              <a:rPr lang="en-US" sz="1600" i="1" dirty="0" err="1"/>
              <a:t>vEB</a:t>
            </a:r>
            <a:r>
              <a:rPr lang="en-US" sz="1600" i="1" dirty="0"/>
              <a:t> structures which (eventually) contain the array telling us which elements are in the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8E26D-A8DC-3A4B-9405-85EA40796DBE}"/>
              </a:ext>
            </a:extLst>
          </p:cNvPr>
          <p:cNvCxnSpPr>
            <a:cxnSpLocks/>
          </p:cNvCxnSpPr>
          <p:nvPr/>
        </p:nvCxnSpPr>
        <p:spPr>
          <a:xfrm flipV="1">
            <a:off x="5498867" y="4505498"/>
            <a:ext cx="1034937" cy="544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Some Notes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1. if u=2, then we have a leaf node 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2. For 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3. We can still use high() and low() functions to quickly traverse the children nodes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blipFill>
                <a:blip r:embed="rId3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10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Can you answer the following</a:t>
            </a:r>
            <a:r>
              <a:rPr lang="en-US" sz="1600" i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Where are the actual data bits (for the members of the set) stored?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How could I tell if cluster 1 has at least one element using only summary elements?</a:t>
            </a:r>
          </a:p>
        </p:txBody>
      </p:sp>
    </p:spTree>
    <p:extLst>
      <p:ext uri="{BB962C8B-B14F-4D97-AF65-F5344CB8AC3E}">
        <p14:creationId xmlns:p14="http://schemas.microsoft.com/office/powerpoint/2010/main" val="2366313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407932" y="1564657"/>
            <a:ext cx="7372958" cy="53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Determining whether a value is in the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43D58-9717-2947-B8B4-CA6CA01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2202060"/>
            <a:ext cx="8363643" cy="1886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One recursive call, so we achieve the target recurrence and runtime: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  <a:blipFill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FA642-1FFB-6B4F-960E-40AC730C4B31}"/>
              </a:ext>
            </a:extLst>
          </p:cNvPr>
          <p:cNvCxnSpPr>
            <a:cxnSpLocks/>
          </p:cNvCxnSpPr>
          <p:nvPr/>
        </p:nvCxnSpPr>
        <p:spPr>
          <a:xfrm flipH="1">
            <a:off x="4638502" y="4196306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3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Minimum (Maximum is similar / analogous)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8F03-CED3-8245-AD11-537892D9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3" y="1414665"/>
            <a:ext cx="6138688" cy="309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2 recursive calls leads to recurrence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  <a:blipFill>
                <a:blip r:embed="rId3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648768" y="463561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blipFill>
                <a:blip r:embed="rId4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So, this is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35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Successor (Predecessor is similar / analogous)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Call to Minimum()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  <a:br>
                  <a:rPr lang="en-US" sz="1600" i="1" dirty="0"/>
                </a:br>
                <a:r>
                  <a:rPr lang="en-US" sz="1600" i="1" dirty="0"/>
                  <a:t>So recurrence is 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316259" y="476030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lg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blipFill>
                <a:blip r:embed="rId3"/>
                <a:stretch>
                  <a:fillRect l="-721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Again,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CFDF98-CB8B-5245-A506-16E1146A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40" y="1416450"/>
            <a:ext cx="6489794" cy="32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0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1356837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Inserting an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Two recursive calls (one on the summary and one on the cluster). Recurrence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 flipH="1">
            <a:off x="3208713" y="4297680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Same recurrence as Minimum function,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>
            <a:off x="8113222" y="4297680"/>
            <a:ext cx="515389" cy="1064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3605A1-E92F-CD4B-978C-0EB2FC6D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11" y="1887811"/>
            <a:ext cx="7518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Motivation: Fast, Balanced Search Trees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200" b="1" i="1" dirty="0"/>
                  <a:t>Delete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sz="1800" i="1" dirty="0"/>
                </a:br>
                <a:r>
                  <a:rPr lang="en-US" sz="1800" i="1" u="sng" dirty="0"/>
                  <a:t>Left as an exercise, but some issues mentioned here</a:t>
                </a:r>
                <a:r>
                  <a:rPr lang="en-US" sz="1800" i="1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Cannot just set summary bit to 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Need to quickly check if ALL bits in that cluster have become 0 (how to do this)?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Should be able to get this to same runtime as insert: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  <a:blipFill>
                <a:blip r:embed="rId2"/>
                <a:stretch>
                  <a:fillRect l="-891"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5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i="1" u="sng" dirty="0">
                    <a:solidFill>
                      <a:sysClr val="windowText" lastClr="000000"/>
                    </a:solidFill>
                  </a:rPr>
                  <a:t>Summary of runtimes</a:t>
                </a:r>
                <a:r>
                  <a:rPr lang="en-US" sz="2000" b="1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Member: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Minimum / Maximum: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Successor / Predecessor: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Insert / Delete: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Only Member() hits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target!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  <a:blipFill>
                <a:blip r:embed="rId3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58C14-96F7-0A48-AF7E-278DC41BBD3A}"/>
              </a:ext>
            </a:extLst>
          </p:cNvPr>
          <p:cNvCxnSpPr>
            <a:cxnSpLocks/>
          </p:cNvCxnSpPr>
          <p:nvPr/>
        </p:nvCxnSpPr>
        <p:spPr>
          <a:xfrm flipH="1">
            <a:off x="8936183" y="2443942"/>
            <a:ext cx="399010" cy="120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42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330603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622846"/>
            <a:ext cx="7116736" cy="368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How to get our runtimes to </a:t>
            </a:r>
            <a:r>
              <a:rPr lang="en-US" sz="2000" i="1" dirty="0" err="1"/>
              <a:t>lg</a:t>
            </a:r>
            <a:r>
              <a:rPr lang="en-US" sz="2000" i="1" dirty="0"/>
              <a:t> </a:t>
            </a:r>
            <a:r>
              <a:rPr lang="en-US" sz="2000" i="1" dirty="0" err="1"/>
              <a:t>lg</a:t>
            </a:r>
            <a:r>
              <a:rPr lang="en-US" sz="2000" i="1" dirty="0"/>
              <a:t> u time?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Need to figure out how to remove some of the recursive calls from our implementation.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Idea: Store some extra info in each node that will reduce number of necessary recursive calls!</a:t>
            </a:r>
          </a:p>
        </p:txBody>
      </p:sp>
    </p:spTree>
    <p:extLst>
      <p:ext uri="{BB962C8B-B14F-4D97-AF65-F5344CB8AC3E}">
        <p14:creationId xmlns:p14="http://schemas.microsoft.com/office/powerpoint/2010/main" val="351585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Quick Aside on Universe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Earlier we said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600" i="1" dirty="0"/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i="1" dirty="0"/>
                  <a:t>. We can relax this condition to allow for odd powers of 2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i="1" dirty="0"/>
                  <a:t>)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  <a:blipFill>
                <a:blip r:embed="rId2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Upper and Lower Square Roots: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  <m:oMath xmlns:m="http://schemas.openxmlformats.org/officeDocument/2006/math">
                      <m:r>
                        <a:rPr lang="en-US" sz="18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And we traverse the tree using: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blipFill>
                <a:blip r:embed="rId3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These equations split odd powers of two into uneven groups.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14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Upper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400" i="1" dirty="0"/>
                  <a:t> (requires 2 bits to represent)</a:t>
                </a:r>
                <a:br>
                  <a:rPr lang="en-US" sz="1400" i="1" dirty="0"/>
                </a:br>
                <a:r>
                  <a:rPr lang="en-US" sz="1400" i="1" dirty="0"/>
                  <a:t>Lower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i="1" dirty="0"/>
                  <a:t> (requires 1 bit to represent)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  <a:blipFill>
                <a:blip r:embed="rId4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40AB5FD-9FCC-454C-97B3-E5A632815889}"/>
              </a:ext>
            </a:extLst>
          </p:cNvPr>
          <p:cNvGrpSpPr/>
          <p:nvPr/>
        </p:nvGrpSpPr>
        <p:grpSpPr>
          <a:xfrm>
            <a:off x="6409113" y="3649287"/>
            <a:ext cx="4117572" cy="1632517"/>
            <a:chOff x="6417426" y="3524597"/>
            <a:chExt cx="4117572" cy="16325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E74024-83D8-6548-A39F-2B276EC2EF84}"/>
                </a:ext>
              </a:extLst>
            </p:cNvPr>
            <p:cNvSpPr/>
            <p:nvPr/>
          </p:nvSpPr>
          <p:spPr>
            <a:xfrm>
              <a:off x="6434051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9101CE-4A40-724A-AF6E-21DD8AEA37A0}"/>
                </a:ext>
              </a:extLst>
            </p:cNvPr>
            <p:cNvSpPr/>
            <p:nvPr/>
          </p:nvSpPr>
          <p:spPr>
            <a:xfrm>
              <a:off x="6960524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5D8E9D-0F99-EE46-9956-5976FB2D251B}"/>
                </a:ext>
              </a:extLst>
            </p:cNvPr>
            <p:cNvSpPr/>
            <p:nvPr/>
          </p:nvSpPr>
          <p:spPr>
            <a:xfrm>
              <a:off x="7486997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22844-6CF5-E04F-9A93-207398B2B470}"/>
                </a:ext>
              </a:extLst>
            </p:cNvPr>
            <p:cNvSpPr/>
            <p:nvPr/>
          </p:nvSpPr>
          <p:spPr>
            <a:xfrm>
              <a:off x="8013470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0DF61-86E6-7E48-BCEF-9AD47FB21DFE}"/>
                </a:ext>
              </a:extLst>
            </p:cNvPr>
            <p:cNvSpPr/>
            <p:nvPr/>
          </p:nvSpPr>
          <p:spPr>
            <a:xfrm>
              <a:off x="8539943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E5D8E-6669-4148-ACA2-82397076E0F5}"/>
                </a:ext>
              </a:extLst>
            </p:cNvPr>
            <p:cNvSpPr/>
            <p:nvPr/>
          </p:nvSpPr>
          <p:spPr>
            <a:xfrm>
              <a:off x="9066416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F08179-7273-574F-97F9-25CFB41BA3A1}"/>
                </a:ext>
              </a:extLst>
            </p:cNvPr>
            <p:cNvSpPr/>
            <p:nvPr/>
          </p:nvSpPr>
          <p:spPr>
            <a:xfrm>
              <a:off x="9592889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EDD6BA-170D-1C46-A2CF-24CC909C1C69}"/>
                </a:ext>
              </a:extLst>
            </p:cNvPr>
            <p:cNvSpPr/>
            <p:nvPr/>
          </p:nvSpPr>
          <p:spPr>
            <a:xfrm>
              <a:off x="10119362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4FACCF-4689-8844-A3E2-E1AB1615B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17426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97BF87-4025-1549-9DCC-4BB17B79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9687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1E9030-37E3-1E4C-A4FA-C5DDF6E8F6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0372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0EA7E6-2A5A-804C-813A-22B7F52A3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2633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7403E-1BC2-644C-9672-F3033C950133}"/>
                </a:ext>
              </a:extLst>
            </p:cNvPr>
            <p:cNvCxnSpPr>
              <a:cxnSpLocks/>
            </p:cNvCxnSpPr>
            <p:nvPr/>
          </p:nvCxnSpPr>
          <p:spPr>
            <a:xfrm>
              <a:off x="8564880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BD2D2-04E5-C34D-9637-5DCEB2ACE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7141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5139FE-C1B1-D547-B199-011AAD624B4C}"/>
                </a:ext>
              </a:extLst>
            </p:cNvPr>
            <p:cNvCxnSpPr>
              <a:cxnSpLocks/>
            </p:cNvCxnSpPr>
            <p:nvPr/>
          </p:nvCxnSpPr>
          <p:spPr>
            <a:xfrm>
              <a:off x="9576264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851907-236E-2B43-916A-EFC901256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525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637F10-CAA3-3542-AA42-FDE5223A724C}"/>
                </a:ext>
              </a:extLst>
            </p:cNvPr>
            <p:cNvSpPr/>
            <p:nvPr/>
          </p:nvSpPr>
          <p:spPr>
            <a:xfrm>
              <a:off x="6422967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C304F3-17F9-0545-A165-AE8487A4A963}"/>
                </a:ext>
              </a:extLst>
            </p:cNvPr>
            <p:cNvSpPr/>
            <p:nvPr/>
          </p:nvSpPr>
          <p:spPr>
            <a:xfrm>
              <a:off x="6858001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FDBFFE-7190-B045-8D18-39A215328262}"/>
                </a:ext>
              </a:extLst>
            </p:cNvPr>
            <p:cNvSpPr/>
            <p:nvPr/>
          </p:nvSpPr>
          <p:spPr>
            <a:xfrm>
              <a:off x="7508768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0A8C2F-6A4F-C541-9CFF-EE7758D6AB1F}"/>
                </a:ext>
              </a:extLst>
            </p:cNvPr>
            <p:cNvSpPr/>
            <p:nvPr/>
          </p:nvSpPr>
          <p:spPr>
            <a:xfrm>
              <a:off x="7943802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73C60F-E434-3946-BA31-6DAB7B04162B}"/>
                </a:ext>
              </a:extLst>
            </p:cNvPr>
            <p:cNvSpPr/>
            <p:nvPr/>
          </p:nvSpPr>
          <p:spPr>
            <a:xfrm>
              <a:off x="856488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477349-D3C7-3343-851D-50833BE65D76}"/>
                </a:ext>
              </a:extLst>
            </p:cNvPr>
            <p:cNvSpPr/>
            <p:nvPr/>
          </p:nvSpPr>
          <p:spPr>
            <a:xfrm>
              <a:off x="8999914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ACD703-5D6C-F743-AA93-605A886871DB}"/>
                </a:ext>
              </a:extLst>
            </p:cNvPr>
            <p:cNvSpPr/>
            <p:nvPr/>
          </p:nvSpPr>
          <p:spPr>
            <a:xfrm>
              <a:off x="9603576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EAD1A7-96C5-4142-8425-CBFB43F3CE69}"/>
                </a:ext>
              </a:extLst>
            </p:cNvPr>
            <p:cNvSpPr/>
            <p:nvPr/>
          </p:nvSpPr>
          <p:spPr>
            <a:xfrm>
              <a:off x="1003861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So, when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1400" i="1" dirty="0"/>
                  <a:t>, we get 4 clusters each of size 2!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  <a:blipFill>
                <a:blip r:embed="rId5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678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Adding More Data to VEB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05973" y="1169050"/>
            <a:ext cx="2236238" cy="1549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minimum element in this entire </a:t>
            </a:r>
            <a:r>
              <a:rPr lang="en-US" sz="1600" i="1" dirty="0" err="1"/>
              <a:t>vEB</a:t>
            </a:r>
            <a:r>
              <a:rPr lang="en-US" sz="1600" i="1" dirty="0"/>
              <a:t>-Tree. </a:t>
            </a:r>
            <a:r>
              <a:rPr lang="en-US" sz="1600" b="1" i="1" dirty="0"/>
              <a:t>However, this minimum is removed from all sub-trees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51610-C541-BD47-B894-D50DE5EE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4" y="3255185"/>
            <a:ext cx="5589175" cy="2519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FD2F0-E271-5F4C-9B46-DF3F45336F1F}"/>
              </a:ext>
            </a:extLst>
          </p:cNvPr>
          <p:cNvSpPr txBox="1">
            <a:spLocks/>
          </p:cNvSpPr>
          <p:nvPr/>
        </p:nvSpPr>
        <p:spPr>
          <a:xfrm>
            <a:off x="3681732" y="1229557"/>
            <a:ext cx="2794588" cy="118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max element in this </a:t>
            </a:r>
            <a:r>
              <a:rPr lang="en-US" sz="1600" i="1" dirty="0" err="1"/>
              <a:t>vEB</a:t>
            </a:r>
            <a:r>
              <a:rPr lang="en-US" sz="1600" i="1" dirty="0"/>
              <a:t>-Tree. This max DOES appear in sub-trees.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3AB98F-89F1-554A-83C3-0A6DC317A49F}"/>
              </a:ext>
            </a:extLst>
          </p:cNvPr>
          <p:cNvCxnSpPr>
            <a:cxnSpLocks/>
          </p:cNvCxnSpPr>
          <p:nvPr/>
        </p:nvCxnSpPr>
        <p:spPr>
          <a:xfrm>
            <a:off x="2132000" y="2571087"/>
            <a:ext cx="1617040" cy="604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62668-1A60-7B4D-8B23-88AD0CBE024B}"/>
              </a:ext>
            </a:extLst>
          </p:cNvPr>
          <p:cNvCxnSpPr>
            <a:cxnSpLocks/>
          </p:cNvCxnSpPr>
          <p:nvPr/>
        </p:nvCxnSpPr>
        <p:spPr>
          <a:xfrm flipH="1">
            <a:off x="4975067" y="2024901"/>
            <a:ext cx="195450" cy="115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1E6463-6BE2-924C-B307-30FC8194FAB2}"/>
              </a:ext>
            </a:extLst>
          </p:cNvPr>
          <p:cNvSpPr txBox="1">
            <a:spLocks/>
          </p:cNvSpPr>
          <p:nvPr/>
        </p:nvSpPr>
        <p:spPr>
          <a:xfrm>
            <a:off x="6911881" y="1159649"/>
            <a:ext cx="5033508" cy="54323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ysClr val="windowText" lastClr="000000"/>
                </a:solidFill>
              </a:rPr>
              <a:t>These updates will help in the following ways</a:t>
            </a:r>
            <a:r>
              <a:rPr lang="en-US" sz="1800" i="1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Minimum and Maximum operations do not need to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recurse</a:t>
            </a:r>
            <a:r>
              <a:rPr lang="en-US" sz="1800" i="1" dirty="0">
                <a:solidFill>
                  <a:sysClr val="windowText" lastClr="000000"/>
                </a:solidFill>
              </a:rPr>
              <a:t>, and be computed in constant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successor operation can avoid making a recursive call to determine whether the successor lies within high(x) because successor is in same cluster if x &lt; max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Can easily tell if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0, 1, or more than 1 elements by checking min and max values. This will help speed up insert / delete.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is empty, we can insert by simply changing min and max values. Similar for delete 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exactly 1 value.</a:t>
            </a:r>
          </a:p>
        </p:txBody>
      </p:sp>
    </p:spTree>
    <p:extLst>
      <p:ext uri="{BB962C8B-B14F-4D97-AF65-F5344CB8AC3E}">
        <p14:creationId xmlns:p14="http://schemas.microsoft.com/office/powerpoint/2010/main" val="1000438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 VEB-Tree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414" y="3836942"/>
            <a:ext cx="4039555" cy="120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See pg. 549 of CLRS for recurrence proof. Almost exactly same as the one we did earlier.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85826-0A87-3741-9D86-87FF07FE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67" y="1022826"/>
            <a:ext cx="6705056" cy="57686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1F0EC8-6F5A-AF4D-B35C-415EEDCD3218}"/>
              </a:ext>
            </a:extLst>
          </p:cNvPr>
          <p:cNvSpPr txBox="1">
            <a:spLocks/>
          </p:cNvSpPr>
          <p:nvPr/>
        </p:nvSpPr>
        <p:spPr>
          <a:xfrm>
            <a:off x="1415454" y="1700227"/>
            <a:ext cx="2875772" cy="76290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</p:spTree>
    <p:extLst>
      <p:ext uri="{BB962C8B-B14F-4D97-AF65-F5344CB8AC3E}">
        <p14:creationId xmlns:p14="http://schemas.microsoft.com/office/powerpoint/2010/main" val="93996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Minimum/Maximum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390090"/>
            <a:ext cx="7116736" cy="629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Minimum / Maximum: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8B01-DAA2-314C-9B2B-2BE7C74A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454346"/>
            <a:ext cx="3860800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9C0AF-4882-4643-B737-A80D06A5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98" y="4145999"/>
            <a:ext cx="3873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6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Member / Search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06023" y="1363715"/>
            <a:ext cx="3005536" cy="49481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Member(V,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3E859-6E85-D742-BA9B-DFC39747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62" y="1953130"/>
            <a:ext cx="8407400" cy="2603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F3F786-25AB-724F-A82B-8DCCE8AD093F}"/>
              </a:ext>
            </a:extLst>
          </p:cNvPr>
          <p:cNvSpPr txBox="1">
            <a:spLocks/>
          </p:cNvSpPr>
          <p:nvPr/>
        </p:nvSpPr>
        <p:spPr>
          <a:xfrm>
            <a:off x="2505569" y="5483495"/>
            <a:ext cx="5952635" cy="830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Note that if the element we are looking for will be the min or max at some point if it is present, so need to ever actually look in the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EAB2EA-4C3B-C047-B56D-373417637C0B}"/>
              </a:ext>
            </a:extLst>
          </p:cNvPr>
          <p:cNvCxnSpPr>
            <a:cxnSpLocks/>
          </p:cNvCxnSpPr>
          <p:nvPr/>
        </p:nvCxnSpPr>
        <p:spPr>
          <a:xfrm flipH="1" flipV="1">
            <a:off x="3208283" y="4682759"/>
            <a:ext cx="465083" cy="740579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79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74206"/>
            <a:ext cx="7116736" cy="67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Successor(V,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28" y="1581499"/>
            <a:ext cx="7958166" cy="48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2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600" dirty="0"/>
                  <a:t>Recall that problem of sorting has lower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  <a:blipFill>
                <a:blip r:embed="rId2"/>
                <a:stretch>
                  <a:fillRect r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/>
                  <a:t>Operations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i="1" dirty="0"/>
                  <a:t> time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  <a:blipFill>
                <a:blip r:embed="rId3"/>
                <a:stretch>
                  <a:fillRect l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any data structure that supports insert and extract-min must have ONE of these operations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. Why?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  <a:blipFill>
                <a:blip r:embed="rId4"/>
                <a:stretch>
                  <a:fillRect l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8489ED7-94F6-7142-A4D5-3F9E1A09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958" y="1584430"/>
            <a:ext cx="6750470" cy="3329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/>
                  <a:t>GOAL: Design a set data structure for which all operations are </a:t>
                </a:r>
                <a14:m>
                  <m:oMath xmlns:m="http://schemas.openxmlformats.org/officeDocument/2006/math"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1" i="1" u="sng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b="1" i="1" u="sng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  <a:blipFill>
                <a:blip r:embed="rId6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963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8292244" y="1285749"/>
            <a:ext cx="2266899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66435" y="1233298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5)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high(5) = 1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low(5)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5762C-D57B-B647-B72F-5D42D531A8AC}"/>
              </a:ext>
            </a:extLst>
          </p:cNvPr>
          <p:cNvSpPr/>
          <p:nvPr/>
        </p:nvSpPr>
        <p:spPr>
          <a:xfrm>
            <a:off x="1793473" y="3276599"/>
            <a:ext cx="3301041" cy="2907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40F72-461F-3040-B214-AB4BC9D27320}"/>
              </a:ext>
            </a:extLst>
          </p:cNvPr>
          <p:cNvSpPr/>
          <p:nvPr/>
        </p:nvSpPr>
        <p:spPr>
          <a:xfrm>
            <a:off x="11146973" y="2304711"/>
            <a:ext cx="576944" cy="2969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ED8947-D76B-6E40-AA3A-41E7F933E73E}"/>
              </a:ext>
            </a:extLst>
          </p:cNvPr>
          <p:cNvSpPr txBox="1">
            <a:spLocks/>
          </p:cNvSpPr>
          <p:nvPr/>
        </p:nvSpPr>
        <p:spPr>
          <a:xfrm>
            <a:off x="10776858" y="1534885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3"/>
                </a:solidFill>
              </a:rPr>
              <a:t>max-low=3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773783" y="3589165"/>
            <a:ext cx="5050074" cy="6043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76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9938657" y="2198227"/>
            <a:ext cx="1848981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33777" y="1276842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1)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high(1) = 0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low(1)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5762C-D57B-B647-B72F-5D42D531A8AC}"/>
              </a:ext>
            </a:extLst>
          </p:cNvPr>
          <p:cNvSpPr/>
          <p:nvPr/>
        </p:nvSpPr>
        <p:spPr>
          <a:xfrm>
            <a:off x="1751574" y="3276599"/>
            <a:ext cx="3301041" cy="2907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40F72-461F-3040-B214-AB4BC9D27320}"/>
              </a:ext>
            </a:extLst>
          </p:cNvPr>
          <p:cNvSpPr/>
          <p:nvPr/>
        </p:nvSpPr>
        <p:spPr>
          <a:xfrm>
            <a:off x="10563789" y="3845379"/>
            <a:ext cx="576944" cy="2969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ED8947-D76B-6E40-AA3A-41E7F933E73E}"/>
              </a:ext>
            </a:extLst>
          </p:cNvPr>
          <p:cNvSpPr txBox="1">
            <a:spLocks/>
          </p:cNvSpPr>
          <p:nvPr/>
        </p:nvSpPr>
        <p:spPr>
          <a:xfrm>
            <a:off x="10638597" y="1383129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3"/>
                </a:solidFill>
              </a:rPr>
              <a:t>max-low=1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4193483"/>
            <a:ext cx="5050074" cy="10860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2C736-A4E5-DF47-ABF0-810E75BEE405}"/>
              </a:ext>
            </a:extLst>
          </p:cNvPr>
          <p:cNvSpPr/>
          <p:nvPr/>
        </p:nvSpPr>
        <p:spPr>
          <a:xfrm>
            <a:off x="1191280" y="4204369"/>
            <a:ext cx="4665235" cy="2043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A6BD33-1DB2-6143-84E9-6957331642A6}"/>
              </a:ext>
            </a:extLst>
          </p:cNvPr>
          <p:cNvSpPr/>
          <p:nvPr/>
        </p:nvSpPr>
        <p:spPr>
          <a:xfrm>
            <a:off x="9951121" y="3845379"/>
            <a:ext cx="612668" cy="2969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E05C5-0905-9D4C-A78B-76A7EE58BBB3}"/>
              </a:ext>
            </a:extLst>
          </p:cNvPr>
          <p:cNvSpPr/>
          <p:nvPr/>
        </p:nvSpPr>
        <p:spPr>
          <a:xfrm>
            <a:off x="11191991" y="3143801"/>
            <a:ext cx="477495" cy="1038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6349626" y="4736527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>
                <a:solidFill>
                  <a:schemeClr val="accent2"/>
                </a:solidFill>
              </a:rPr>
              <a:t>succ</a:t>
            </a:r>
            <a:r>
              <a:rPr lang="en-US" sz="2000" b="1" i="1" dirty="0">
                <a:solidFill>
                  <a:schemeClr val="accent2"/>
                </a:solidFill>
              </a:rPr>
              <a:t>-cluster=1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59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2C736-A4E5-DF47-ABF0-810E75BEE405}"/>
              </a:ext>
            </a:extLst>
          </p:cNvPr>
          <p:cNvSpPr/>
          <p:nvPr/>
        </p:nvSpPr>
        <p:spPr>
          <a:xfrm>
            <a:off x="387380" y="2038021"/>
            <a:ext cx="2562649" cy="8590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A6BD33-1DB2-6143-84E9-6957331642A6}"/>
              </a:ext>
            </a:extLst>
          </p:cNvPr>
          <p:cNvSpPr/>
          <p:nvPr/>
        </p:nvSpPr>
        <p:spPr>
          <a:xfrm>
            <a:off x="9951121" y="3145973"/>
            <a:ext cx="612668" cy="10399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950029" y="2192588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return 1</a:t>
            </a:r>
            <a:endParaRPr lang="en-US" sz="2000" i="1" dirty="0">
              <a:solidFill>
                <a:schemeClr val="accent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56E6956-22D9-6F40-9715-7183E4BFB615}"/>
              </a:ext>
            </a:extLst>
          </p:cNvPr>
          <p:cNvSpPr txBox="1">
            <a:spLocks/>
          </p:cNvSpPr>
          <p:nvPr/>
        </p:nvSpPr>
        <p:spPr>
          <a:xfrm>
            <a:off x="6357257" y="1500461"/>
            <a:ext cx="1785257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Successor(this, 0)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11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9938657" y="2198227"/>
            <a:ext cx="1848981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33777" y="1276842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1)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high(1) = 0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low(1)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4193483"/>
            <a:ext cx="5050074" cy="10860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E05C5-0905-9D4C-A78B-76A7EE58BBB3}"/>
              </a:ext>
            </a:extLst>
          </p:cNvPr>
          <p:cNvSpPr/>
          <p:nvPr/>
        </p:nvSpPr>
        <p:spPr>
          <a:xfrm>
            <a:off x="11191991" y="3143801"/>
            <a:ext cx="477495" cy="1038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645230" y="1748075"/>
            <a:ext cx="3356638" cy="13057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2"/>
                </a:solidFill>
              </a:rPr>
              <a:t>min will return 1</a:t>
            </a:r>
            <a:br>
              <a:rPr lang="en-US" sz="2000" i="1" dirty="0">
                <a:solidFill>
                  <a:schemeClr val="accent2"/>
                </a:solidFill>
              </a:rPr>
            </a:br>
            <a:r>
              <a:rPr lang="en-US" sz="2000" i="1" dirty="0" err="1">
                <a:solidFill>
                  <a:schemeClr val="accent2"/>
                </a:solidFill>
              </a:rPr>
              <a:t>succ</a:t>
            </a:r>
            <a:r>
              <a:rPr lang="en-US" sz="2000" i="1" dirty="0">
                <a:solidFill>
                  <a:schemeClr val="accent2"/>
                </a:solidFill>
              </a:rPr>
              <a:t>-cluster is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2"/>
                </a:solidFill>
              </a:rPr>
              <a:t>index(</a:t>
            </a:r>
            <a:r>
              <a:rPr lang="en-US" sz="2000" i="1" dirty="0" err="1">
                <a:solidFill>
                  <a:schemeClr val="accent2"/>
                </a:solidFill>
              </a:rPr>
              <a:t>succ</a:t>
            </a:r>
            <a:r>
              <a:rPr lang="en-US" sz="2000" i="1" dirty="0">
                <a:solidFill>
                  <a:schemeClr val="accent2"/>
                </a:solidFill>
              </a:rPr>
              <a:t>-cluster, offset) = index(1,1) = 1*2 + 1 = </a:t>
            </a:r>
            <a:r>
              <a:rPr lang="en-US" sz="2000" b="1" i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A91179-A5D2-4547-B7F9-9892EC347ACE}"/>
              </a:ext>
            </a:extLst>
          </p:cNvPr>
          <p:cNvSpPr/>
          <p:nvPr/>
        </p:nvSpPr>
        <p:spPr>
          <a:xfrm>
            <a:off x="1141411" y="4811486"/>
            <a:ext cx="4638903" cy="4680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77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8397932" y="1271327"/>
            <a:ext cx="2063239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3551225"/>
            <a:ext cx="5050074" cy="6506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645230" y="1878703"/>
            <a:ext cx="3356638" cy="8753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5"/>
                </a:solidFill>
              </a:rPr>
              <a:t>offset = 3 (from prev. slide)</a:t>
            </a:r>
            <a:br>
              <a:rPr lang="en-US" sz="2000" i="1" dirty="0">
                <a:solidFill>
                  <a:schemeClr val="accent5"/>
                </a:solidFill>
              </a:rPr>
            </a:br>
            <a:r>
              <a:rPr lang="en-US" sz="2000" i="1" dirty="0">
                <a:solidFill>
                  <a:schemeClr val="accent5"/>
                </a:solidFill>
              </a:rPr>
              <a:t>index(1,3) = 1*4 + 3 = </a:t>
            </a:r>
            <a:r>
              <a:rPr lang="en-US" sz="2000" b="1" i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B75F21-324C-8E4E-83A1-8480E063C662}"/>
              </a:ext>
            </a:extLst>
          </p:cNvPr>
          <p:cNvSpPr txBox="1">
            <a:spLocks/>
          </p:cNvSpPr>
          <p:nvPr/>
        </p:nvSpPr>
        <p:spPr>
          <a:xfrm>
            <a:off x="6590233" y="1276840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5)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high(5) = 1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low(5)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27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Predecessor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49267"/>
            <a:ext cx="7116736" cy="58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Predecessor(V,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22F6-B43B-2741-80EB-44A76E09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43" y="1513742"/>
            <a:ext cx="7710151" cy="51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6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Insert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78118" y="1107456"/>
            <a:ext cx="7116736" cy="480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Insert(V,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7A6B1-3DC1-8B4E-AE21-2A68D505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1" y="2454192"/>
            <a:ext cx="3247927" cy="1037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D8935-B548-6440-8057-BF9F5142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03" y="1830738"/>
            <a:ext cx="8497068" cy="41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29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Delete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799884"/>
            <a:ext cx="7116736" cy="46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Delete(V,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3BCF7-895C-B44C-A6B8-E18F5A07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25" y="1213655"/>
            <a:ext cx="5752407" cy="5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7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7589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2618509" y="1805152"/>
            <a:ext cx="8198632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Van </a:t>
            </a:r>
            <a:r>
              <a:rPr lang="en-US" sz="2000" b="1" i="1" u="sng" dirty="0" err="1"/>
              <a:t>Emde</a:t>
            </a:r>
            <a:r>
              <a:rPr lang="en-US" sz="2000" b="1" i="1" u="sng" dirty="0"/>
              <a:t> Boas Tree:</a:t>
            </a:r>
          </a:p>
          <a:p>
            <a:pPr lvl="1"/>
            <a:r>
              <a:rPr lang="en-US" sz="1600" dirty="0"/>
              <a:t>Are very fast, and a function of the universe (u) size</a:t>
            </a:r>
          </a:p>
          <a:p>
            <a:pPr lvl="1"/>
            <a:r>
              <a:rPr lang="en-US" sz="1600" dirty="0"/>
              <a:t>Takes advantage of the binary representations of integers to improve runtime</a:t>
            </a:r>
          </a:p>
          <a:p>
            <a:pPr lvl="1"/>
            <a:r>
              <a:rPr lang="en-US" sz="1600" dirty="0"/>
              <a:t>Is NOT generalizable to sets of any objects / things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Main Idea + Example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26209" y="1925428"/>
            <a:ext cx="4445875" cy="397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i="1" dirty="0"/>
              <a:t>: Exploit the representation of the data to achieve better runtimes.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If keys are integers within a known bounded range, we can take advantage of their bit representation achieve o(log n) performance for all operations.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7AEBF-2464-F74B-B4AD-53641DEC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65" y="1917543"/>
            <a:ext cx="6362700" cy="3009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04F47C-D958-9249-B0EF-968F1241B332}"/>
              </a:ext>
            </a:extLst>
          </p:cNvPr>
          <p:cNvSpPr txBox="1">
            <a:spLocks/>
          </p:cNvSpPr>
          <p:nvPr/>
        </p:nvSpPr>
        <p:spPr>
          <a:xfrm>
            <a:off x="5585737" y="4972543"/>
            <a:ext cx="6362700" cy="1292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Radix Sort does this. Exploit the digit-based integer representation to sort in o(n log n) time. Sort by ones place, then tens, then hundreds, etc.</a:t>
            </a:r>
          </a:p>
        </p:txBody>
      </p:sp>
    </p:spTree>
    <p:extLst>
      <p:ext uri="{BB962C8B-B14F-4D97-AF65-F5344CB8AC3E}">
        <p14:creationId xmlns:p14="http://schemas.microsoft.com/office/powerpoint/2010/main" val="161018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Quick Aside: Radix Sort</a:t>
            </a:r>
          </a:p>
        </p:txBody>
      </p:sp>
    </p:spTree>
    <p:extLst>
      <p:ext uri="{BB962C8B-B14F-4D97-AF65-F5344CB8AC3E}">
        <p14:creationId xmlns:p14="http://schemas.microsoft.com/office/powerpoint/2010/main" val="63276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397799"/>
            <a:ext cx="9905998" cy="713668"/>
          </a:xfrm>
        </p:spPr>
        <p:txBody>
          <a:bodyPr/>
          <a:lstStyle/>
          <a:p>
            <a:pPr algn="ctr"/>
            <a:r>
              <a:rPr lang="en-US" dirty="0"/>
              <a:t>Radix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325898" y="5112023"/>
                <a:ext cx="1917098" cy="95381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dirty="0"/>
                  <a:t>Sort by ones digit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time.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325898" y="5112023"/>
                <a:ext cx="1917098" cy="953813"/>
              </a:xfrm>
              <a:blipFill>
                <a:blip r:embed="rId2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BCEA10E-4207-EA47-AA58-2BD76350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4" y="1535500"/>
            <a:ext cx="6362700" cy="30099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F64BF-9F18-1D41-9B35-C7C4016BC66E}"/>
              </a:ext>
            </a:extLst>
          </p:cNvPr>
          <p:cNvSpPr txBox="1">
            <a:spLocks/>
          </p:cNvSpPr>
          <p:nvPr/>
        </p:nvSpPr>
        <p:spPr>
          <a:xfrm>
            <a:off x="1038937" y="2216699"/>
            <a:ext cx="2746339" cy="105070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IDEA: Exploit How data is represented to get fast sorted runtimes.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0C33DF3-632E-4348-B15A-68A25A8196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1835" y="5588929"/>
                <a:ext cx="1917098" cy="95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Then, stable sort by tens digit, again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time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0C33DF3-632E-4348-B15A-68A25A81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835" y="5588929"/>
                <a:ext cx="1917098" cy="953813"/>
              </a:xfrm>
              <a:prstGeom prst="rect">
                <a:avLst/>
              </a:prstGeom>
              <a:blipFill>
                <a:blip r:embed="rId4"/>
                <a:stretch>
                  <a:fillRect l="-658" r="-328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B3D6980-30FC-B04B-8632-C5AFA6C125B7}"/>
              </a:ext>
            </a:extLst>
          </p:cNvPr>
          <p:cNvSpPr txBox="1">
            <a:spLocks/>
          </p:cNvSpPr>
          <p:nvPr/>
        </p:nvSpPr>
        <p:spPr>
          <a:xfrm>
            <a:off x="8996717" y="5112022"/>
            <a:ext cx="1917098" cy="953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Stable sort by each digit after until all digits exhausted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7AA75-016F-9544-A0C6-BFA8A0EE06E0}"/>
              </a:ext>
            </a:extLst>
          </p:cNvPr>
          <p:cNvCxnSpPr>
            <a:stCxn id="5" idx="0"/>
          </p:cNvCxnSpPr>
          <p:nvPr/>
        </p:nvCxnSpPr>
        <p:spPr>
          <a:xfrm flipV="1">
            <a:off x="4284447" y="4674476"/>
            <a:ext cx="539420" cy="43754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D7A9AF-73D4-EC47-9019-DE8D38612E6F}"/>
              </a:ext>
            </a:extLst>
          </p:cNvPr>
          <p:cNvCxnSpPr>
            <a:cxnSpLocks/>
          </p:cNvCxnSpPr>
          <p:nvPr/>
        </p:nvCxnSpPr>
        <p:spPr>
          <a:xfrm flipV="1">
            <a:off x="7187930" y="4674476"/>
            <a:ext cx="0" cy="91445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F1E1E-AB7F-F243-9D84-A73288A8CAF2}"/>
              </a:ext>
            </a:extLst>
          </p:cNvPr>
          <p:cNvCxnSpPr>
            <a:cxnSpLocks/>
          </p:cNvCxnSpPr>
          <p:nvPr/>
        </p:nvCxnSpPr>
        <p:spPr>
          <a:xfrm flipH="1" flipV="1">
            <a:off x="9073056" y="4674477"/>
            <a:ext cx="252247" cy="437545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3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58383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63138" y="1395249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Original Unsorted 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2229386" y="1939159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E280866-285A-C544-8BB2-B3699E2B62F9}"/>
              </a:ext>
            </a:extLst>
          </p:cNvPr>
          <p:cNvSpPr txBox="1">
            <a:spLocks/>
          </p:cNvSpPr>
          <p:nvPr/>
        </p:nvSpPr>
        <p:spPr>
          <a:xfrm>
            <a:off x="4394516" y="6032939"/>
            <a:ext cx="2484657" cy="41778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Buckets: To Sort Into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2522017-2B7C-1E48-8D74-DB172F50C09F}"/>
              </a:ext>
            </a:extLst>
          </p:cNvPr>
          <p:cNvGrpSpPr/>
          <p:nvPr/>
        </p:nvGrpSpPr>
        <p:grpSpPr>
          <a:xfrm>
            <a:off x="1259289" y="4518120"/>
            <a:ext cx="8492353" cy="1333517"/>
            <a:chOff x="1259289" y="4518120"/>
            <a:chExt cx="8492353" cy="133351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259289" y="5399692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1268487" y="494774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558167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5586404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1268487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2990870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4717184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2990869" y="4518120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44088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D6B755-BB53-B548-ABAA-3EAE33044D62}"/>
              </a:ext>
            </a:extLst>
          </p:cNvPr>
          <p:cNvCxnSpPr>
            <a:cxnSpLocks/>
          </p:cNvCxnSpPr>
          <p:nvPr/>
        </p:nvCxnSpPr>
        <p:spPr>
          <a:xfrm flipH="1">
            <a:off x="2048080" y="2391103"/>
            <a:ext cx="498450" cy="2719548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ADE879-0226-7342-8FC5-1A7AEC912659}"/>
              </a:ext>
            </a:extLst>
          </p:cNvPr>
          <p:cNvCxnSpPr>
            <a:cxnSpLocks/>
          </p:cNvCxnSpPr>
          <p:nvPr/>
        </p:nvCxnSpPr>
        <p:spPr>
          <a:xfrm>
            <a:off x="3426251" y="2370413"/>
            <a:ext cx="2134914" cy="257470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DB4FCD5-67BD-4843-8C82-88995260DBB3}"/>
              </a:ext>
            </a:extLst>
          </p:cNvPr>
          <p:cNvCxnSpPr>
            <a:cxnSpLocks/>
          </p:cNvCxnSpPr>
          <p:nvPr/>
        </p:nvCxnSpPr>
        <p:spPr>
          <a:xfrm>
            <a:off x="4263138" y="2391103"/>
            <a:ext cx="1677203" cy="197594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A321FF-8ECD-2242-A423-48A4AEBEE78E}"/>
              </a:ext>
            </a:extLst>
          </p:cNvPr>
          <p:cNvCxnSpPr>
            <a:cxnSpLocks/>
          </p:cNvCxnSpPr>
          <p:nvPr/>
        </p:nvCxnSpPr>
        <p:spPr>
          <a:xfrm flipH="1">
            <a:off x="1743093" y="2370413"/>
            <a:ext cx="3326191" cy="2084664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45510C-52A9-4F46-8764-7EEF3CA3A177}"/>
              </a:ext>
            </a:extLst>
          </p:cNvPr>
          <p:cNvCxnSpPr>
            <a:cxnSpLocks/>
          </p:cNvCxnSpPr>
          <p:nvPr/>
        </p:nvCxnSpPr>
        <p:spPr>
          <a:xfrm flipH="1">
            <a:off x="3852720" y="2391103"/>
            <a:ext cx="2053452" cy="2719548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C9B3AC-C1BE-8B44-8462-69385E8A2C29}"/>
              </a:ext>
            </a:extLst>
          </p:cNvPr>
          <p:cNvCxnSpPr>
            <a:cxnSpLocks/>
          </p:cNvCxnSpPr>
          <p:nvPr/>
        </p:nvCxnSpPr>
        <p:spPr>
          <a:xfrm flipH="1">
            <a:off x="5101739" y="2391103"/>
            <a:ext cx="1646057" cy="245809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991CDD1-E51D-244E-8D1E-2DE47B79C6D1}"/>
              </a:ext>
            </a:extLst>
          </p:cNvPr>
          <p:cNvCxnSpPr>
            <a:cxnSpLocks/>
          </p:cNvCxnSpPr>
          <p:nvPr/>
        </p:nvCxnSpPr>
        <p:spPr>
          <a:xfrm flipH="1">
            <a:off x="3349534" y="2360886"/>
            <a:ext cx="4237500" cy="2035075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6297F2-CEDE-9F47-83F3-BDD122EDD0D0}"/>
              </a:ext>
            </a:extLst>
          </p:cNvPr>
          <p:cNvCxnSpPr>
            <a:cxnSpLocks/>
          </p:cNvCxnSpPr>
          <p:nvPr/>
        </p:nvCxnSpPr>
        <p:spPr>
          <a:xfrm flipH="1">
            <a:off x="6799551" y="2370413"/>
            <a:ext cx="1625683" cy="248831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8939747" y="2887393"/>
            <a:ext cx="2746339" cy="105070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First pass simply places each element into one of our “buckets” (lists) based on the least significant digit.</a:t>
            </a:r>
          </a:p>
        </p:txBody>
      </p:sp>
    </p:spTree>
    <p:extLst>
      <p:ext uri="{BB962C8B-B14F-4D97-AF65-F5344CB8AC3E}">
        <p14:creationId xmlns:p14="http://schemas.microsoft.com/office/powerpoint/2010/main" val="332000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58383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2014683" y="5533411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090F6F-C711-B243-8825-1AC342CD9851}"/>
              </a:ext>
            </a:extLst>
          </p:cNvPr>
          <p:cNvGrpSpPr/>
          <p:nvPr/>
        </p:nvGrpSpPr>
        <p:grpSpPr>
          <a:xfrm>
            <a:off x="1287249" y="1928049"/>
            <a:ext cx="8492353" cy="1333517"/>
            <a:chOff x="1259289" y="4518120"/>
            <a:chExt cx="8492353" cy="133351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259289" y="5399692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1268487" y="494774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558167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5586404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1268487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2990870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4717184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2990869" y="4518120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44088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8475779" y="1254653"/>
            <a:ext cx="2746339" cy="77873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Simply concatenate the lists to finish this iteration of the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BDFD6-7BFB-8848-8B1A-AD2EB43BEB68}"/>
              </a:ext>
            </a:extLst>
          </p:cNvPr>
          <p:cNvSpPr/>
          <p:nvPr/>
        </p:nvSpPr>
        <p:spPr>
          <a:xfrm>
            <a:off x="1245919" y="185965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9F27D4-D3E3-B448-A542-9614EC467DDD}"/>
              </a:ext>
            </a:extLst>
          </p:cNvPr>
          <p:cNvSpPr/>
          <p:nvPr/>
        </p:nvSpPr>
        <p:spPr>
          <a:xfrm>
            <a:off x="1988555" y="5433049"/>
            <a:ext cx="1616495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D9BCDA-4603-EA43-AF17-3054AD056664}"/>
              </a:ext>
            </a:extLst>
          </p:cNvPr>
          <p:cNvSpPr/>
          <p:nvPr/>
        </p:nvSpPr>
        <p:spPr>
          <a:xfrm>
            <a:off x="3657305" y="5433048"/>
            <a:ext cx="1616495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8B3B18-0039-A745-9811-F799F9A6D0FA}"/>
              </a:ext>
            </a:extLst>
          </p:cNvPr>
          <p:cNvSpPr/>
          <p:nvPr/>
        </p:nvSpPr>
        <p:spPr>
          <a:xfrm>
            <a:off x="5333219" y="5433048"/>
            <a:ext cx="748479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02BF7C-14BB-F34A-A9D1-F3CE97F5AD97}"/>
              </a:ext>
            </a:extLst>
          </p:cNvPr>
          <p:cNvSpPr/>
          <p:nvPr/>
        </p:nvSpPr>
        <p:spPr>
          <a:xfrm>
            <a:off x="6138485" y="5433048"/>
            <a:ext cx="1636056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5900F2-B28B-AA4E-88F7-A6A0F80F7303}"/>
              </a:ext>
            </a:extLst>
          </p:cNvPr>
          <p:cNvSpPr/>
          <p:nvPr/>
        </p:nvSpPr>
        <p:spPr>
          <a:xfrm>
            <a:off x="7820718" y="5433047"/>
            <a:ext cx="818777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E96A2E-CCC9-B148-BCB7-45CD04C9A376}"/>
              </a:ext>
            </a:extLst>
          </p:cNvPr>
          <p:cNvSpPr/>
          <p:nvPr/>
        </p:nvSpPr>
        <p:spPr>
          <a:xfrm>
            <a:off x="2982881" y="186678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DE187D-11FD-FE4A-8CC7-111DFF6F319F}"/>
              </a:ext>
            </a:extLst>
          </p:cNvPr>
          <p:cNvSpPr/>
          <p:nvPr/>
        </p:nvSpPr>
        <p:spPr>
          <a:xfrm>
            <a:off x="5565136" y="185965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F800C0-8B0A-9742-AFC8-963622786A0E}"/>
              </a:ext>
            </a:extLst>
          </p:cNvPr>
          <p:cNvSpPr/>
          <p:nvPr/>
        </p:nvSpPr>
        <p:spPr>
          <a:xfrm>
            <a:off x="6424988" y="2311380"/>
            <a:ext cx="806643" cy="40086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32A381-F5BC-B34B-89BF-8BB4705ACDF3}"/>
              </a:ext>
            </a:extLst>
          </p:cNvPr>
          <p:cNvSpPr/>
          <p:nvPr/>
        </p:nvSpPr>
        <p:spPr>
          <a:xfrm>
            <a:off x="4695621" y="2328856"/>
            <a:ext cx="806643" cy="40086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0AE138-863F-F34A-B9B6-AA79EA4235E9}"/>
              </a:ext>
            </a:extLst>
          </p:cNvPr>
          <p:cNvCxnSpPr>
            <a:cxnSpLocks/>
          </p:cNvCxnSpPr>
          <p:nvPr/>
        </p:nvCxnSpPr>
        <p:spPr>
          <a:xfrm>
            <a:off x="2052562" y="2930490"/>
            <a:ext cx="744240" cy="2403244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1C1AF3C-03D3-CF4E-90D4-DE080E891BFF}"/>
              </a:ext>
            </a:extLst>
          </p:cNvPr>
          <p:cNvCxnSpPr>
            <a:cxnSpLocks/>
          </p:cNvCxnSpPr>
          <p:nvPr/>
        </p:nvCxnSpPr>
        <p:spPr>
          <a:xfrm>
            <a:off x="3807716" y="2893587"/>
            <a:ext cx="652668" cy="241595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DD0B96C-4671-314D-9798-9E0CFBA679F7}"/>
              </a:ext>
            </a:extLst>
          </p:cNvPr>
          <p:cNvCxnSpPr>
            <a:cxnSpLocks/>
          </p:cNvCxnSpPr>
          <p:nvPr/>
        </p:nvCxnSpPr>
        <p:spPr>
          <a:xfrm>
            <a:off x="5471250" y="2873407"/>
            <a:ext cx="101366" cy="243613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DD2455-745E-3B4E-8D16-34A04771FC34}"/>
              </a:ext>
            </a:extLst>
          </p:cNvPr>
          <p:cNvCxnSpPr>
            <a:cxnSpLocks/>
          </p:cNvCxnSpPr>
          <p:nvPr/>
        </p:nvCxnSpPr>
        <p:spPr>
          <a:xfrm>
            <a:off x="6345568" y="2831027"/>
            <a:ext cx="123278" cy="247851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6949D9B-7169-3841-870B-964E2B8933F6}"/>
              </a:ext>
            </a:extLst>
          </p:cNvPr>
          <p:cNvCxnSpPr>
            <a:cxnSpLocks/>
          </p:cNvCxnSpPr>
          <p:nvPr/>
        </p:nvCxnSpPr>
        <p:spPr>
          <a:xfrm>
            <a:off x="7198112" y="2783493"/>
            <a:ext cx="811281" cy="2526051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11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21624</TotalTime>
  <Words>3019</Words>
  <Application>Microsoft Macintosh PowerPoint</Application>
  <PresentationFormat>Widescreen</PresentationFormat>
  <Paragraphs>351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Cambria Math</vt:lpstr>
      <vt:lpstr>Trebuchet MS</vt:lpstr>
      <vt:lpstr>Tw Cen MT</vt:lpstr>
      <vt:lpstr>Circuit</vt:lpstr>
      <vt:lpstr>Van Emde Boas Trees</vt:lpstr>
      <vt:lpstr>Advanced Tree Structures</vt:lpstr>
      <vt:lpstr>Motivation: Fast, Balanced Search Trees</vt:lpstr>
      <vt:lpstr>Motivation: Data Structures So Far</vt:lpstr>
      <vt:lpstr>Main Idea + Example</vt:lpstr>
      <vt:lpstr>Quick Aside: Radix Sort</vt:lpstr>
      <vt:lpstr>Radix sort</vt:lpstr>
      <vt:lpstr>The algorithm</vt:lpstr>
      <vt:lpstr>The algorithm</vt:lpstr>
      <vt:lpstr>The algorithm</vt:lpstr>
      <vt:lpstr>The algorithm</vt:lpstr>
      <vt:lpstr>Python code</vt:lpstr>
      <vt:lpstr>Back to VeB Trees</vt:lpstr>
      <vt:lpstr>Developing a Fast Set Data-Structure</vt:lpstr>
      <vt:lpstr>Motivation: Data Structures So Far</vt:lpstr>
      <vt:lpstr>Super-Imposing Bits and Sqrt(u) Runtimes</vt:lpstr>
      <vt:lpstr>Direct Addressing With Binary Tree</vt:lpstr>
      <vt:lpstr>Direct Addressing With Binary Tree</vt:lpstr>
      <vt:lpstr>Direct Addressing With Binary Tree</vt:lpstr>
      <vt:lpstr>Direct Addressing Constant Height</vt:lpstr>
      <vt:lpstr>Proto-vEB Trees</vt:lpstr>
      <vt:lpstr>A Recursive Structure</vt:lpstr>
      <vt:lpstr>Addressing Clusters</vt:lpstr>
      <vt:lpstr>Proto-vEB Structure</vt:lpstr>
      <vt:lpstr>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Van Emde Boas Trees</vt:lpstr>
      <vt:lpstr>Van Emde Boas Trees</vt:lpstr>
      <vt:lpstr>Quick Aside on Universe Size</vt:lpstr>
      <vt:lpstr>Adding More Data to VEB Trees</vt:lpstr>
      <vt:lpstr>Example VEB-Tree</vt:lpstr>
      <vt:lpstr>VEB-Tree Operations: Minimum/Maximum</vt:lpstr>
      <vt:lpstr>VEB-Tree Operations: Member / Search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Predecessor</vt:lpstr>
      <vt:lpstr>VEB-Tree Operations: Insert</vt:lpstr>
      <vt:lpstr>VEB-Tree Operations: Delete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253</cp:revision>
  <dcterms:created xsi:type="dcterms:W3CDTF">2023-02-24T14:15:53Z</dcterms:created>
  <dcterms:modified xsi:type="dcterms:W3CDTF">2025-03-27T13:55:57Z</dcterms:modified>
</cp:coreProperties>
</file>